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6" r:id="rId4"/>
    <p:sldId id="259" r:id="rId5"/>
    <p:sldId id="271" r:id="rId6"/>
    <p:sldId id="258" r:id="rId7"/>
    <p:sldId id="260" r:id="rId8"/>
    <p:sldId id="261" r:id="rId9"/>
    <p:sldId id="262" r:id="rId10"/>
    <p:sldId id="263" r:id="rId11"/>
    <p:sldId id="265" r:id="rId12"/>
    <p:sldId id="269" r:id="rId13"/>
    <p:sldId id="270" r:id="rId14"/>
    <p:sldId id="267" r:id="rId15"/>
    <p:sldId id="272" r:id="rId16"/>
    <p:sldId id="273" r:id="rId17"/>
    <p:sldId id="274" r:id="rId18"/>
    <p:sldId id="277" r:id="rId19"/>
    <p:sldId id="278"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091F1F4-7C0F-427B-98EA-2BD011EB2DC7}"/>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093DB9CF-7B15-4730-9050-6E428AF4E6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11B223F5-60A2-478B-917E-0C105892D655}"/>
              </a:ext>
            </a:extLst>
          </p:cNvPr>
          <p:cNvSpPr>
            <a:spLocks noGrp="1"/>
          </p:cNvSpPr>
          <p:nvPr>
            <p:ph type="dt" sz="half" idx="10"/>
          </p:nvPr>
        </p:nvSpPr>
        <p:spPr/>
        <p:txBody>
          <a:bodyPr/>
          <a:lstStyle/>
          <a:p>
            <a:fld id="{AC894D6A-F672-4A27-A923-AC146A44D318}" type="datetimeFigureOut">
              <a:rPr lang="tr-TR" smtClean="0"/>
              <a:t>6.05.2025</a:t>
            </a:fld>
            <a:endParaRPr lang="tr-TR"/>
          </a:p>
        </p:txBody>
      </p:sp>
      <p:sp>
        <p:nvSpPr>
          <p:cNvPr id="5" name="Alt Bilgi Yer Tutucusu 4">
            <a:extLst>
              <a:ext uri="{FF2B5EF4-FFF2-40B4-BE49-F238E27FC236}">
                <a16:creationId xmlns:a16="http://schemas.microsoft.com/office/drawing/2014/main" id="{C67DDB47-F4D4-4AB2-8388-7CDB8231D9B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BE456C2-835E-459D-B125-93A9B23EEA95}"/>
              </a:ext>
            </a:extLst>
          </p:cNvPr>
          <p:cNvSpPr>
            <a:spLocks noGrp="1"/>
          </p:cNvSpPr>
          <p:nvPr>
            <p:ph type="sldNum" sz="quarter" idx="12"/>
          </p:nvPr>
        </p:nvSpPr>
        <p:spPr/>
        <p:txBody>
          <a:bodyPr/>
          <a:lstStyle/>
          <a:p>
            <a:fld id="{5DF0C870-2768-41F8-90C0-65BB21D91D96}" type="slidenum">
              <a:rPr lang="tr-TR" smtClean="0"/>
              <a:t>‹#›</a:t>
            </a:fld>
            <a:endParaRPr lang="tr-TR"/>
          </a:p>
        </p:txBody>
      </p:sp>
    </p:spTree>
    <p:extLst>
      <p:ext uri="{BB962C8B-B14F-4D97-AF65-F5344CB8AC3E}">
        <p14:creationId xmlns:p14="http://schemas.microsoft.com/office/powerpoint/2010/main" val="2475375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A4356CF-5701-443D-9B9D-9BC98D767320}"/>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6D9F69C5-6B07-41CC-8037-D53FB2425446}"/>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BDFC1A9-27E3-4948-B719-525A5AF9B0FC}"/>
              </a:ext>
            </a:extLst>
          </p:cNvPr>
          <p:cNvSpPr>
            <a:spLocks noGrp="1"/>
          </p:cNvSpPr>
          <p:nvPr>
            <p:ph type="dt" sz="half" idx="10"/>
          </p:nvPr>
        </p:nvSpPr>
        <p:spPr/>
        <p:txBody>
          <a:bodyPr/>
          <a:lstStyle/>
          <a:p>
            <a:fld id="{AC894D6A-F672-4A27-A923-AC146A44D318}" type="datetimeFigureOut">
              <a:rPr lang="tr-TR" smtClean="0"/>
              <a:t>6.05.2025</a:t>
            </a:fld>
            <a:endParaRPr lang="tr-TR"/>
          </a:p>
        </p:txBody>
      </p:sp>
      <p:sp>
        <p:nvSpPr>
          <p:cNvPr id="5" name="Alt Bilgi Yer Tutucusu 4">
            <a:extLst>
              <a:ext uri="{FF2B5EF4-FFF2-40B4-BE49-F238E27FC236}">
                <a16:creationId xmlns:a16="http://schemas.microsoft.com/office/drawing/2014/main" id="{A5BB16C7-F781-4DD7-B598-9800B0F059E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917C580-C805-42B7-B9D9-710FFAF2A565}"/>
              </a:ext>
            </a:extLst>
          </p:cNvPr>
          <p:cNvSpPr>
            <a:spLocks noGrp="1"/>
          </p:cNvSpPr>
          <p:nvPr>
            <p:ph type="sldNum" sz="quarter" idx="12"/>
          </p:nvPr>
        </p:nvSpPr>
        <p:spPr/>
        <p:txBody>
          <a:bodyPr/>
          <a:lstStyle/>
          <a:p>
            <a:fld id="{5DF0C870-2768-41F8-90C0-65BB21D91D96}" type="slidenum">
              <a:rPr lang="tr-TR" smtClean="0"/>
              <a:t>‹#›</a:t>
            </a:fld>
            <a:endParaRPr lang="tr-TR"/>
          </a:p>
        </p:txBody>
      </p:sp>
    </p:spTree>
    <p:extLst>
      <p:ext uri="{BB962C8B-B14F-4D97-AF65-F5344CB8AC3E}">
        <p14:creationId xmlns:p14="http://schemas.microsoft.com/office/powerpoint/2010/main" val="2677574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25124D8-9D0D-4545-9B8C-5347A444B605}"/>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F7F365DD-B4BB-4BE0-81EF-BF31BDE836F3}"/>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0AE68D9-0D30-4017-8BF0-3FA980A72599}"/>
              </a:ext>
            </a:extLst>
          </p:cNvPr>
          <p:cNvSpPr>
            <a:spLocks noGrp="1"/>
          </p:cNvSpPr>
          <p:nvPr>
            <p:ph type="dt" sz="half" idx="10"/>
          </p:nvPr>
        </p:nvSpPr>
        <p:spPr/>
        <p:txBody>
          <a:bodyPr/>
          <a:lstStyle/>
          <a:p>
            <a:fld id="{AC894D6A-F672-4A27-A923-AC146A44D318}" type="datetimeFigureOut">
              <a:rPr lang="tr-TR" smtClean="0"/>
              <a:t>6.05.2025</a:t>
            </a:fld>
            <a:endParaRPr lang="tr-TR"/>
          </a:p>
        </p:txBody>
      </p:sp>
      <p:sp>
        <p:nvSpPr>
          <p:cNvPr id="5" name="Alt Bilgi Yer Tutucusu 4">
            <a:extLst>
              <a:ext uri="{FF2B5EF4-FFF2-40B4-BE49-F238E27FC236}">
                <a16:creationId xmlns:a16="http://schemas.microsoft.com/office/drawing/2014/main" id="{9C32A1FC-225C-437D-9E05-2A62FCC367B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9B84A27-17A0-4784-8837-80DF18716867}"/>
              </a:ext>
            </a:extLst>
          </p:cNvPr>
          <p:cNvSpPr>
            <a:spLocks noGrp="1"/>
          </p:cNvSpPr>
          <p:nvPr>
            <p:ph type="sldNum" sz="quarter" idx="12"/>
          </p:nvPr>
        </p:nvSpPr>
        <p:spPr/>
        <p:txBody>
          <a:bodyPr/>
          <a:lstStyle/>
          <a:p>
            <a:fld id="{5DF0C870-2768-41F8-90C0-65BB21D91D96}" type="slidenum">
              <a:rPr lang="tr-TR" smtClean="0"/>
              <a:t>‹#›</a:t>
            </a:fld>
            <a:endParaRPr lang="tr-TR"/>
          </a:p>
        </p:txBody>
      </p:sp>
    </p:spTree>
    <p:extLst>
      <p:ext uri="{BB962C8B-B14F-4D97-AF65-F5344CB8AC3E}">
        <p14:creationId xmlns:p14="http://schemas.microsoft.com/office/powerpoint/2010/main" val="2440008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4A1B114-2C91-4C06-A522-E2862EC72D0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027FAB58-091C-498F-85C5-1B62B0D30A62}"/>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04764BF-0289-4595-8695-16531087D8A9}"/>
              </a:ext>
            </a:extLst>
          </p:cNvPr>
          <p:cNvSpPr>
            <a:spLocks noGrp="1"/>
          </p:cNvSpPr>
          <p:nvPr>
            <p:ph type="dt" sz="half" idx="10"/>
          </p:nvPr>
        </p:nvSpPr>
        <p:spPr/>
        <p:txBody>
          <a:bodyPr/>
          <a:lstStyle/>
          <a:p>
            <a:fld id="{AC894D6A-F672-4A27-A923-AC146A44D318}" type="datetimeFigureOut">
              <a:rPr lang="tr-TR" smtClean="0"/>
              <a:t>6.05.2025</a:t>
            </a:fld>
            <a:endParaRPr lang="tr-TR"/>
          </a:p>
        </p:txBody>
      </p:sp>
      <p:sp>
        <p:nvSpPr>
          <p:cNvPr id="5" name="Alt Bilgi Yer Tutucusu 4">
            <a:extLst>
              <a:ext uri="{FF2B5EF4-FFF2-40B4-BE49-F238E27FC236}">
                <a16:creationId xmlns:a16="http://schemas.microsoft.com/office/drawing/2014/main" id="{331697C1-36FE-411C-9BF9-E7C2618BE5A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C39014D-9C32-4D93-8FD4-9BDDE6F6225A}"/>
              </a:ext>
            </a:extLst>
          </p:cNvPr>
          <p:cNvSpPr>
            <a:spLocks noGrp="1"/>
          </p:cNvSpPr>
          <p:nvPr>
            <p:ph type="sldNum" sz="quarter" idx="12"/>
          </p:nvPr>
        </p:nvSpPr>
        <p:spPr/>
        <p:txBody>
          <a:bodyPr/>
          <a:lstStyle/>
          <a:p>
            <a:fld id="{5DF0C870-2768-41F8-90C0-65BB21D91D96}" type="slidenum">
              <a:rPr lang="tr-TR" smtClean="0"/>
              <a:t>‹#›</a:t>
            </a:fld>
            <a:endParaRPr lang="tr-TR"/>
          </a:p>
        </p:txBody>
      </p:sp>
    </p:spTree>
    <p:extLst>
      <p:ext uri="{BB962C8B-B14F-4D97-AF65-F5344CB8AC3E}">
        <p14:creationId xmlns:p14="http://schemas.microsoft.com/office/powerpoint/2010/main" val="2820241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ED5EEC1-7B50-4D0B-BD07-12E4430B2EFD}"/>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99AECC5F-F546-4B7B-B47D-5EA9D8A9EBE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CAB66C84-2D40-4486-B017-F48ABDAF3BE5}"/>
              </a:ext>
            </a:extLst>
          </p:cNvPr>
          <p:cNvSpPr>
            <a:spLocks noGrp="1"/>
          </p:cNvSpPr>
          <p:nvPr>
            <p:ph type="dt" sz="half" idx="10"/>
          </p:nvPr>
        </p:nvSpPr>
        <p:spPr/>
        <p:txBody>
          <a:bodyPr/>
          <a:lstStyle/>
          <a:p>
            <a:fld id="{AC894D6A-F672-4A27-A923-AC146A44D318}" type="datetimeFigureOut">
              <a:rPr lang="tr-TR" smtClean="0"/>
              <a:t>6.05.2025</a:t>
            </a:fld>
            <a:endParaRPr lang="tr-TR"/>
          </a:p>
        </p:txBody>
      </p:sp>
      <p:sp>
        <p:nvSpPr>
          <p:cNvPr id="5" name="Alt Bilgi Yer Tutucusu 4">
            <a:extLst>
              <a:ext uri="{FF2B5EF4-FFF2-40B4-BE49-F238E27FC236}">
                <a16:creationId xmlns:a16="http://schemas.microsoft.com/office/drawing/2014/main" id="{07D57FB4-1A4F-48C2-95F7-6483D114CD3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B255659-78CA-4846-8C15-A2DE2EBF68A0}"/>
              </a:ext>
            </a:extLst>
          </p:cNvPr>
          <p:cNvSpPr>
            <a:spLocks noGrp="1"/>
          </p:cNvSpPr>
          <p:nvPr>
            <p:ph type="sldNum" sz="quarter" idx="12"/>
          </p:nvPr>
        </p:nvSpPr>
        <p:spPr/>
        <p:txBody>
          <a:bodyPr/>
          <a:lstStyle/>
          <a:p>
            <a:fld id="{5DF0C870-2768-41F8-90C0-65BB21D91D96}" type="slidenum">
              <a:rPr lang="tr-TR" smtClean="0"/>
              <a:t>‹#›</a:t>
            </a:fld>
            <a:endParaRPr lang="tr-TR"/>
          </a:p>
        </p:txBody>
      </p:sp>
    </p:spTree>
    <p:extLst>
      <p:ext uri="{BB962C8B-B14F-4D97-AF65-F5344CB8AC3E}">
        <p14:creationId xmlns:p14="http://schemas.microsoft.com/office/powerpoint/2010/main" val="772443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FAD9525-15D7-4E67-9900-3F1CAFDFCD4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A065842-FCA7-4669-8327-37A0ADCFBAC5}"/>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940B2FDC-97BF-41F8-8A5E-F93E01901C2D}"/>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3586831D-6D40-4B60-AA73-89762F9A6FDB}"/>
              </a:ext>
            </a:extLst>
          </p:cNvPr>
          <p:cNvSpPr>
            <a:spLocks noGrp="1"/>
          </p:cNvSpPr>
          <p:nvPr>
            <p:ph type="dt" sz="half" idx="10"/>
          </p:nvPr>
        </p:nvSpPr>
        <p:spPr/>
        <p:txBody>
          <a:bodyPr/>
          <a:lstStyle/>
          <a:p>
            <a:fld id="{AC894D6A-F672-4A27-A923-AC146A44D318}" type="datetimeFigureOut">
              <a:rPr lang="tr-TR" smtClean="0"/>
              <a:t>6.05.2025</a:t>
            </a:fld>
            <a:endParaRPr lang="tr-TR"/>
          </a:p>
        </p:txBody>
      </p:sp>
      <p:sp>
        <p:nvSpPr>
          <p:cNvPr id="6" name="Alt Bilgi Yer Tutucusu 5">
            <a:extLst>
              <a:ext uri="{FF2B5EF4-FFF2-40B4-BE49-F238E27FC236}">
                <a16:creationId xmlns:a16="http://schemas.microsoft.com/office/drawing/2014/main" id="{BACDB2D5-3C42-43D6-BC85-2301E159FD6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151FE6C-D00F-4B06-8037-5B0A503AA20C}"/>
              </a:ext>
            </a:extLst>
          </p:cNvPr>
          <p:cNvSpPr>
            <a:spLocks noGrp="1"/>
          </p:cNvSpPr>
          <p:nvPr>
            <p:ph type="sldNum" sz="quarter" idx="12"/>
          </p:nvPr>
        </p:nvSpPr>
        <p:spPr/>
        <p:txBody>
          <a:bodyPr/>
          <a:lstStyle/>
          <a:p>
            <a:fld id="{5DF0C870-2768-41F8-90C0-65BB21D91D96}" type="slidenum">
              <a:rPr lang="tr-TR" smtClean="0"/>
              <a:t>‹#›</a:t>
            </a:fld>
            <a:endParaRPr lang="tr-TR"/>
          </a:p>
        </p:txBody>
      </p:sp>
    </p:spTree>
    <p:extLst>
      <p:ext uri="{BB962C8B-B14F-4D97-AF65-F5344CB8AC3E}">
        <p14:creationId xmlns:p14="http://schemas.microsoft.com/office/powerpoint/2010/main" val="2118041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6A0EAC9-B6B0-4F3D-B3F7-F0C1FE4D267B}"/>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CBB062B0-9912-4B46-8266-71984ABE5B5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2F9832F7-FF1F-4C34-AF49-9C6DB18E9D12}"/>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0AB2AA14-FBEF-4619-AEAD-D9FD874D37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38C99A16-5F1A-406E-9FC6-1F674302C1FE}"/>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0517369A-FFA8-460B-8EA2-A1CC2B1E0236}"/>
              </a:ext>
            </a:extLst>
          </p:cNvPr>
          <p:cNvSpPr>
            <a:spLocks noGrp="1"/>
          </p:cNvSpPr>
          <p:nvPr>
            <p:ph type="dt" sz="half" idx="10"/>
          </p:nvPr>
        </p:nvSpPr>
        <p:spPr/>
        <p:txBody>
          <a:bodyPr/>
          <a:lstStyle/>
          <a:p>
            <a:fld id="{AC894D6A-F672-4A27-A923-AC146A44D318}" type="datetimeFigureOut">
              <a:rPr lang="tr-TR" smtClean="0"/>
              <a:t>6.05.2025</a:t>
            </a:fld>
            <a:endParaRPr lang="tr-TR"/>
          </a:p>
        </p:txBody>
      </p:sp>
      <p:sp>
        <p:nvSpPr>
          <p:cNvPr id="8" name="Alt Bilgi Yer Tutucusu 7">
            <a:extLst>
              <a:ext uri="{FF2B5EF4-FFF2-40B4-BE49-F238E27FC236}">
                <a16:creationId xmlns:a16="http://schemas.microsoft.com/office/drawing/2014/main" id="{CC718D4C-AF13-4F2F-A8FE-0FD3E9404832}"/>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31784D00-B87B-412E-90A6-E8FD21A6C107}"/>
              </a:ext>
            </a:extLst>
          </p:cNvPr>
          <p:cNvSpPr>
            <a:spLocks noGrp="1"/>
          </p:cNvSpPr>
          <p:nvPr>
            <p:ph type="sldNum" sz="quarter" idx="12"/>
          </p:nvPr>
        </p:nvSpPr>
        <p:spPr/>
        <p:txBody>
          <a:bodyPr/>
          <a:lstStyle/>
          <a:p>
            <a:fld id="{5DF0C870-2768-41F8-90C0-65BB21D91D96}" type="slidenum">
              <a:rPr lang="tr-TR" smtClean="0"/>
              <a:t>‹#›</a:t>
            </a:fld>
            <a:endParaRPr lang="tr-TR"/>
          </a:p>
        </p:txBody>
      </p:sp>
    </p:spTree>
    <p:extLst>
      <p:ext uri="{BB962C8B-B14F-4D97-AF65-F5344CB8AC3E}">
        <p14:creationId xmlns:p14="http://schemas.microsoft.com/office/powerpoint/2010/main" val="149611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F929450-2466-44FC-B21F-479AC1E4999D}"/>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DF959BDC-B100-4F38-905E-AFA3AB5BCD09}"/>
              </a:ext>
            </a:extLst>
          </p:cNvPr>
          <p:cNvSpPr>
            <a:spLocks noGrp="1"/>
          </p:cNvSpPr>
          <p:nvPr>
            <p:ph type="dt" sz="half" idx="10"/>
          </p:nvPr>
        </p:nvSpPr>
        <p:spPr/>
        <p:txBody>
          <a:bodyPr/>
          <a:lstStyle/>
          <a:p>
            <a:fld id="{AC894D6A-F672-4A27-A923-AC146A44D318}" type="datetimeFigureOut">
              <a:rPr lang="tr-TR" smtClean="0"/>
              <a:t>6.05.2025</a:t>
            </a:fld>
            <a:endParaRPr lang="tr-TR"/>
          </a:p>
        </p:txBody>
      </p:sp>
      <p:sp>
        <p:nvSpPr>
          <p:cNvPr id="4" name="Alt Bilgi Yer Tutucusu 3">
            <a:extLst>
              <a:ext uri="{FF2B5EF4-FFF2-40B4-BE49-F238E27FC236}">
                <a16:creationId xmlns:a16="http://schemas.microsoft.com/office/drawing/2014/main" id="{DFCDE9F0-45AA-400C-ADD1-9AC1AC5F9760}"/>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E032EBF5-903C-4102-9E48-E7E7F65DDA50}"/>
              </a:ext>
            </a:extLst>
          </p:cNvPr>
          <p:cNvSpPr>
            <a:spLocks noGrp="1"/>
          </p:cNvSpPr>
          <p:nvPr>
            <p:ph type="sldNum" sz="quarter" idx="12"/>
          </p:nvPr>
        </p:nvSpPr>
        <p:spPr/>
        <p:txBody>
          <a:bodyPr/>
          <a:lstStyle/>
          <a:p>
            <a:fld id="{5DF0C870-2768-41F8-90C0-65BB21D91D96}" type="slidenum">
              <a:rPr lang="tr-TR" smtClean="0"/>
              <a:t>‹#›</a:t>
            </a:fld>
            <a:endParaRPr lang="tr-TR"/>
          </a:p>
        </p:txBody>
      </p:sp>
    </p:spTree>
    <p:extLst>
      <p:ext uri="{BB962C8B-B14F-4D97-AF65-F5344CB8AC3E}">
        <p14:creationId xmlns:p14="http://schemas.microsoft.com/office/powerpoint/2010/main" val="206734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17D17202-4A8D-44BA-9743-E5027CFAE15C}"/>
              </a:ext>
            </a:extLst>
          </p:cNvPr>
          <p:cNvSpPr>
            <a:spLocks noGrp="1"/>
          </p:cNvSpPr>
          <p:nvPr>
            <p:ph type="dt" sz="half" idx="10"/>
          </p:nvPr>
        </p:nvSpPr>
        <p:spPr/>
        <p:txBody>
          <a:bodyPr/>
          <a:lstStyle/>
          <a:p>
            <a:fld id="{AC894D6A-F672-4A27-A923-AC146A44D318}" type="datetimeFigureOut">
              <a:rPr lang="tr-TR" smtClean="0"/>
              <a:t>6.05.2025</a:t>
            </a:fld>
            <a:endParaRPr lang="tr-TR"/>
          </a:p>
        </p:txBody>
      </p:sp>
      <p:sp>
        <p:nvSpPr>
          <p:cNvPr id="3" name="Alt Bilgi Yer Tutucusu 2">
            <a:extLst>
              <a:ext uri="{FF2B5EF4-FFF2-40B4-BE49-F238E27FC236}">
                <a16:creationId xmlns:a16="http://schemas.microsoft.com/office/drawing/2014/main" id="{290EE8B5-AB5C-476B-BB7F-29CD6A97CA56}"/>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FA785380-B1AB-4ADE-9152-2D21D093EA7C}"/>
              </a:ext>
            </a:extLst>
          </p:cNvPr>
          <p:cNvSpPr>
            <a:spLocks noGrp="1"/>
          </p:cNvSpPr>
          <p:nvPr>
            <p:ph type="sldNum" sz="quarter" idx="12"/>
          </p:nvPr>
        </p:nvSpPr>
        <p:spPr/>
        <p:txBody>
          <a:bodyPr/>
          <a:lstStyle/>
          <a:p>
            <a:fld id="{5DF0C870-2768-41F8-90C0-65BB21D91D96}" type="slidenum">
              <a:rPr lang="tr-TR" smtClean="0"/>
              <a:t>‹#›</a:t>
            </a:fld>
            <a:endParaRPr lang="tr-TR"/>
          </a:p>
        </p:txBody>
      </p:sp>
    </p:spTree>
    <p:extLst>
      <p:ext uri="{BB962C8B-B14F-4D97-AF65-F5344CB8AC3E}">
        <p14:creationId xmlns:p14="http://schemas.microsoft.com/office/powerpoint/2010/main" val="3296867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1107A0E-E823-4CDF-A8C9-F05D77F12BF5}"/>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B26E2575-81A2-42D4-B0D8-14078F8BD8E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F8271A54-004C-405D-8129-BD65B08942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D93688D5-80BD-426E-913E-DD1DBB2E2CA7}"/>
              </a:ext>
            </a:extLst>
          </p:cNvPr>
          <p:cNvSpPr>
            <a:spLocks noGrp="1"/>
          </p:cNvSpPr>
          <p:nvPr>
            <p:ph type="dt" sz="half" idx="10"/>
          </p:nvPr>
        </p:nvSpPr>
        <p:spPr/>
        <p:txBody>
          <a:bodyPr/>
          <a:lstStyle/>
          <a:p>
            <a:fld id="{AC894D6A-F672-4A27-A923-AC146A44D318}" type="datetimeFigureOut">
              <a:rPr lang="tr-TR" smtClean="0"/>
              <a:t>6.05.2025</a:t>
            </a:fld>
            <a:endParaRPr lang="tr-TR"/>
          </a:p>
        </p:txBody>
      </p:sp>
      <p:sp>
        <p:nvSpPr>
          <p:cNvPr id="6" name="Alt Bilgi Yer Tutucusu 5">
            <a:extLst>
              <a:ext uri="{FF2B5EF4-FFF2-40B4-BE49-F238E27FC236}">
                <a16:creationId xmlns:a16="http://schemas.microsoft.com/office/drawing/2014/main" id="{D84E8B3E-9CB1-4085-8727-4653D2B4CD2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5767799-E652-4792-9416-25274A77A525}"/>
              </a:ext>
            </a:extLst>
          </p:cNvPr>
          <p:cNvSpPr>
            <a:spLocks noGrp="1"/>
          </p:cNvSpPr>
          <p:nvPr>
            <p:ph type="sldNum" sz="quarter" idx="12"/>
          </p:nvPr>
        </p:nvSpPr>
        <p:spPr/>
        <p:txBody>
          <a:bodyPr/>
          <a:lstStyle/>
          <a:p>
            <a:fld id="{5DF0C870-2768-41F8-90C0-65BB21D91D96}" type="slidenum">
              <a:rPr lang="tr-TR" smtClean="0"/>
              <a:t>‹#›</a:t>
            </a:fld>
            <a:endParaRPr lang="tr-TR"/>
          </a:p>
        </p:txBody>
      </p:sp>
    </p:spTree>
    <p:extLst>
      <p:ext uri="{BB962C8B-B14F-4D97-AF65-F5344CB8AC3E}">
        <p14:creationId xmlns:p14="http://schemas.microsoft.com/office/powerpoint/2010/main" val="1359134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D88151A-E118-454D-B75B-2576B852E444}"/>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3921605A-6E46-4475-9206-2435249E60E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5C2F4764-0857-4594-B156-1DE3BA77E4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D6EE39C3-2093-4778-87AC-A2A81179CF2B}"/>
              </a:ext>
            </a:extLst>
          </p:cNvPr>
          <p:cNvSpPr>
            <a:spLocks noGrp="1"/>
          </p:cNvSpPr>
          <p:nvPr>
            <p:ph type="dt" sz="half" idx="10"/>
          </p:nvPr>
        </p:nvSpPr>
        <p:spPr/>
        <p:txBody>
          <a:bodyPr/>
          <a:lstStyle/>
          <a:p>
            <a:fld id="{AC894D6A-F672-4A27-A923-AC146A44D318}" type="datetimeFigureOut">
              <a:rPr lang="tr-TR" smtClean="0"/>
              <a:t>6.05.2025</a:t>
            </a:fld>
            <a:endParaRPr lang="tr-TR"/>
          </a:p>
        </p:txBody>
      </p:sp>
      <p:sp>
        <p:nvSpPr>
          <p:cNvPr id="6" name="Alt Bilgi Yer Tutucusu 5">
            <a:extLst>
              <a:ext uri="{FF2B5EF4-FFF2-40B4-BE49-F238E27FC236}">
                <a16:creationId xmlns:a16="http://schemas.microsoft.com/office/drawing/2014/main" id="{2A2C5A73-68BB-4A10-90F6-3DEE3D5B0E7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86A9CC81-B5E4-42C4-A5FC-95170139AACF}"/>
              </a:ext>
            </a:extLst>
          </p:cNvPr>
          <p:cNvSpPr>
            <a:spLocks noGrp="1"/>
          </p:cNvSpPr>
          <p:nvPr>
            <p:ph type="sldNum" sz="quarter" idx="12"/>
          </p:nvPr>
        </p:nvSpPr>
        <p:spPr/>
        <p:txBody>
          <a:bodyPr/>
          <a:lstStyle/>
          <a:p>
            <a:fld id="{5DF0C870-2768-41F8-90C0-65BB21D91D96}" type="slidenum">
              <a:rPr lang="tr-TR" smtClean="0"/>
              <a:t>‹#›</a:t>
            </a:fld>
            <a:endParaRPr lang="tr-TR"/>
          </a:p>
        </p:txBody>
      </p:sp>
    </p:spTree>
    <p:extLst>
      <p:ext uri="{BB962C8B-B14F-4D97-AF65-F5344CB8AC3E}">
        <p14:creationId xmlns:p14="http://schemas.microsoft.com/office/powerpoint/2010/main" val="1962727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DCB5F9EA-6410-419D-A47B-6FDCF9AAA1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DD9586A-45F5-44A4-8DD8-A7325B1FEB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1255A13-82F0-4AEA-8CA1-CEEA26A7DA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894D6A-F672-4A27-A923-AC146A44D318}" type="datetimeFigureOut">
              <a:rPr lang="tr-TR" smtClean="0"/>
              <a:t>6.05.2025</a:t>
            </a:fld>
            <a:endParaRPr lang="tr-TR"/>
          </a:p>
        </p:txBody>
      </p:sp>
      <p:sp>
        <p:nvSpPr>
          <p:cNvPr id="5" name="Alt Bilgi Yer Tutucusu 4">
            <a:extLst>
              <a:ext uri="{FF2B5EF4-FFF2-40B4-BE49-F238E27FC236}">
                <a16:creationId xmlns:a16="http://schemas.microsoft.com/office/drawing/2014/main" id="{8091A67E-FB70-4E0A-AB2B-DDFACFDF78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47CF22D8-657B-41D2-A3A0-14A36D04F3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F0C870-2768-41F8-90C0-65BB21D91D96}" type="slidenum">
              <a:rPr lang="tr-TR" smtClean="0"/>
              <a:t>‹#›</a:t>
            </a:fld>
            <a:endParaRPr lang="tr-TR"/>
          </a:p>
        </p:txBody>
      </p:sp>
    </p:spTree>
    <p:extLst>
      <p:ext uri="{BB962C8B-B14F-4D97-AF65-F5344CB8AC3E}">
        <p14:creationId xmlns:p14="http://schemas.microsoft.com/office/powerpoint/2010/main" val="5053272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0C7D8E9-614F-458D-9810-CCB61B33C165}"/>
              </a:ext>
            </a:extLst>
          </p:cNvPr>
          <p:cNvSpPr>
            <a:spLocks noGrp="1"/>
          </p:cNvSpPr>
          <p:nvPr>
            <p:ph type="ctrTitle"/>
          </p:nvPr>
        </p:nvSpPr>
        <p:spPr>
          <a:xfrm>
            <a:off x="1461856" y="1717167"/>
            <a:ext cx="9144000" cy="2387600"/>
          </a:xfrm>
        </p:spPr>
        <p:txBody>
          <a:bodyPr/>
          <a:lstStyle/>
          <a:p>
            <a:r>
              <a:rPr lang="tr-TR" dirty="0"/>
              <a:t>Staj Başvurusu İçin Yapılacak İşlemler</a:t>
            </a:r>
          </a:p>
        </p:txBody>
      </p:sp>
    </p:spTree>
    <p:extLst>
      <p:ext uri="{BB962C8B-B14F-4D97-AF65-F5344CB8AC3E}">
        <p14:creationId xmlns:p14="http://schemas.microsoft.com/office/powerpoint/2010/main" val="405469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77808014-C146-4B0C-9C99-67F9B501561B}"/>
              </a:ext>
            </a:extLst>
          </p:cNvPr>
          <p:cNvSpPr txBox="1"/>
          <p:nvPr/>
        </p:nvSpPr>
        <p:spPr>
          <a:xfrm>
            <a:off x="189777" y="169221"/>
            <a:ext cx="7366723" cy="369332"/>
          </a:xfrm>
          <a:prstGeom prst="rect">
            <a:avLst/>
          </a:prstGeom>
          <a:solidFill>
            <a:srgbClr val="FFC000"/>
          </a:solidFill>
        </p:spPr>
        <p:txBody>
          <a:bodyPr wrap="square" rtlCol="0">
            <a:spAutoFit/>
          </a:bodyPr>
          <a:lstStyle/>
          <a:p>
            <a:r>
              <a:rPr lang="tr-TR" b="1" dirty="0">
                <a:latin typeface="Times New Roman" panose="02020603050405020304" pitchFamily="18" charset="0"/>
                <a:cs typeface="Times New Roman" panose="02020603050405020304" pitchFamily="18" charset="0"/>
              </a:rPr>
              <a:t>5) Staj Ücretlerine İşsizlik Fonu Katkısı Öğrenci ve İşveren Bilgi Formu:</a:t>
            </a:r>
            <a:endParaRPr lang="tr-TR" dirty="0">
              <a:latin typeface="Times New Roman" panose="02020603050405020304" pitchFamily="18" charset="0"/>
              <a:cs typeface="Times New Roman" panose="02020603050405020304" pitchFamily="18" charset="0"/>
            </a:endParaRPr>
          </a:p>
        </p:txBody>
      </p:sp>
      <p:sp>
        <p:nvSpPr>
          <p:cNvPr id="6" name="Metin kutusu 5">
            <a:extLst>
              <a:ext uri="{FF2B5EF4-FFF2-40B4-BE49-F238E27FC236}">
                <a16:creationId xmlns:a16="http://schemas.microsoft.com/office/drawing/2014/main" id="{AB6C91DD-BAD2-4C8B-8CAA-5A4CCE527A38}"/>
              </a:ext>
            </a:extLst>
          </p:cNvPr>
          <p:cNvSpPr txBox="1"/>
          <p:nvPr/>
        </p:nvSpPr>
        <p:spPr>
          <a:xfrm>
            <a:off x="186431" y="1066800"/>
            <a:ext cx="7128769" cy="2308324"/>
          </a:xfrm>
          <a:prstGeom prst="rect">
            <a:avLst/>
          </a:prstGeom>
          <a:noFill/>
        </p:spPr>
        <p:txBody>
          <a:bodyPr wrap="square" rtlCol="0">
            <a:spAutoFit/>
          </a:bodyPr>
          <a:lstStyle/>
          <a:p>
            <a:pPr algn="just"/>
            <a:r>
              <a:rPr lang="tr-TR" dirty="0">
                <a:latin typeface="Times New Roman" panose="02020603050405020304" pitchFamily="18" charset="0"/>
                <a:cs typeface="Times New Roman" panose="02020603050405020304" pitchFamily="18" charset="0"/>
              </a:rPr>
              <a:t>Bu formu </a:t>
            </a:r>
            <a:r>
              <a:rPr lang="tr-TR" u="sng" dirty="0">
                <a:latin typeface="Times New Roman" panose="02020603050405020304" pitchFamily="18" charset="0"/>
                <a:cs typeface="Times New Roman" panose="02020603050405020304" pitchFamily="18" charset="0"/>
              </a:rPr>
              <a:t>sadece özel sektörde </a:t>
            </a:r>
            <a:r>
              <a:rPr lang="tr-TR" dirty="0">
                <a:latin typeface="Times New Roman" panose="02020603050405020304" pitchFamily="18" charset="0"/>
                <a:cs typeface="Times New Roman" panose="02020603050405020304" pitchFamily="18" charset="0"/>
              </a:rPr>
              <a:t>staj yapacak olan öğrencilerin doldurması gerekmektedir. (</a:t>
            </a:r>
            <a:r>
              <a:rPr lang="tr-TR" b="1" dirty="0">
                <a:latin typeface="Times New Roman" panose="02020603050405020304" pitchFamily="18" charset="0"/>
                <a:cs typeface="Times New Roman" panose="02020603050405020304" pitchFamily="18" charset="0"/>
              </a:rPr>
              <a:t>2 adet hazırlanacak</a:t>
            </a:r>
            <a:r>
              <a:rPr lang="tr-TR" dirty="0">
                <a:latin typeface="Times New Roman" panose="02020603050405020304" pitchFamily="18" charset="0"/>
                <a:cs typeface="Times New Roman" panose="02020603050405020304" pitchFamily="18" charset="0"/>
              </a:rPr>
              <a:t>)</a:t>
            </a:r>
          </a:p>
          <a:p>
            <a:pPr algn="just"/>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Kamu kurum ve kuruluşlarında staj yapacak öğrencilerin bu formu doldurmalarına gerek yoktur. Doldurulan bu belge pdf olarak taratılacaktır.</a:t>
            </a:r>
          </a:p>
          <a:p>
            <a:pPr algn="just"/>
            <a:endParaRPr lang="tr-TR" dirty="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p:txBody>
      </p:sp>
      <p:pic>
        <p:nvPicPr>
          <p:cNvPr id="3" name="Resim 2">
            <a:extLst>
              <a:ext uri="{FF2B5EF4-FFF2-40B4-BE49-F238E27FC236}">
                <a16:creationId xmlns:a16="http://schemas.microsoft.com/office/drawing/2014/main" id="{A24DFD97-ECD2-4682-91CF-25277CEF221A}"/>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585307" y="366719"/>
            <a:ext cx="4211153" cy="6106171"/>
          </a:xfrm>
          <a:prstGeom prst="rect">
            <a:avLst/>
          </a:prstGeom>
          <a:ln>
            <a:noFill/>
          </a:ln>
          <a:effectLst>
            <a:outerShdw blurRad="292100" dist="139700" dir="2700000" algn="tl" rotWithShape="0">
              <a:srgbClr val="333333">
                <a:alpha val="65000"/>
              </a:srgbClr>
            </a:outerShdw>
          </a:effectLst>
        </p:spPr>
      </p:pic>
      <p:sp>
        <p:nvSpPr>
          <p:cNvPr id="4" name="Sol Ayraç 3">
            <a:extLst>
              <a:ext uri="{FF2B5EF4-FFF2-40B4-BE49-F238E27FC236}">
                <a16:creationId xmlns:a16="http://schemas.microsoft.com/office/drawing/2014/main" id="{E74913C8-3588-44E6-8D4F-4C5CB7CEA354}"/>
              </a:ext>
            </a:extLst>
          </p:cNvPr>
          <p:cNvSpPr/>
          <p:nvPr/>
        </p:nvSpPr>
        <p:spPr>
          <a:xfrm>
            <a:off x="6338656" y="3811999"/>
            <a:ext cx="1091954" cy="2583402"/>
          </a:xfrm>
          <a:prstGeom prst="lef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10" name="Metin kutusu 9">
            <a:extLst>
              <a:ext uri="{FF2B5EF4-FFF2-40B4-BE49-F238E27FC236}">
                <a16:creationId xmlns:a16="http://schemas.microsoft.com/office/drawing/2014/main" id="{CB3764D4-448C-4AAA-97D1-15369FD86A1C}"/>
              </a:ext>
            </a:extLst>
          </p:cNvPr>
          <p:cNvSpPr txBox="1"/>
          <p:nvPr/>
        </p:nvSpPr>
        <p:spPr>
          <a:xfrm>
            <a:off x="186432" y="4365036"/>
            <a:ext cx="5997528" cy="1477328"/>
          </a:xfrm>
          <a:prstGeom prst="rect">
            <a:avLst/>
          </a:prstGeom>
          <a:noFill/>
        </p:spPr>
        <p:txBody>
          <a:bodyPr wrap="square" rtlCol="0">
            <a:spAutoFit/>
          </a:bodyPr>
          <a:lstStyle/>
          <a:p>
            <a:pPr algn="just"/>
            <a:r>
              <a:rPr lang="tr-TR" dirty="0">
                <a:latin typeface="Times New Roman" panose="02020603050405020304" pitchFamily="18" charset="0"/>
                <a:cs typeface="Times New Roman" panose="02020603050405020304" pitchFamily="18" charset="0"/>
              </a:rPr>
              <a:t>Bu kısım firma tarafından öğrenciye staj ücret ödemesi yapılacaksa eksiksiz olarak doldurulup imzalanacaktır.</a:t>
            </a:r>
          </a:p>
          <a:p>
            <a:pPr algn="just"/>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Öğrenciye firma tarafından öğrenciye staj ücret ödemesi yapılmayacaksa bu kısım doldurulmayacaktır.</a:t>
            </a:r>
          </a:p>
        </p:txBody>
      </p:sp>
    </p:spTree>
    <p:extLst>
      <p:ext uri="{BB962C8B-B14F-4D97-AF65-F5344CB8AC3E}">
        <p14:creationId xmlns:p14="http://schemas.microsoft.com/office/powerpoint/2010/main" val="4203253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a:extLst>
              <a:ext uri="{FF2B5EF4-FFF2-40B4-BE49-F238E27FC236}">
                <a16:creationId xmlns:a16="http://schemas.microsoft.com/office/drawing/2014/main" id="{330A3761-0365-439F-AF35-FBE8C9F17240}"/>
              </a:ext>
            </a:extLst>
          </p:cNvPr>
          <p:cNvPicPr>
            <a:picLocks noChangeAspect="1"/>
          </p:cNvPicPr>
          <p:nvPr/>
        </p:nvPicPr>
        <p:blipFill rotWithShape="1">
          <a:blip r:embed="rId2"/>
          <a:srcRect t="7028" b="-1"/>
          <a:stretch/>
        </p:blipFill>
        <p:spPr>
          <a:xfrm>
            <a:off x="0" y="129421"/>
            <a:ext cx="12192000" cy="6342426"/>
          </a:xfrm>
          <a:prstGeom prst="rect">
            <a:avLst/>
          </a:prstGeom>
        </p:spPr>
      </p:pic>
      <p:sp>
        <p:nvSpPr>
          <p:cNvPr id="3" name="Metin kutusu 2">
            <a:extLst>
              <a:ext uri="{FF2B5EF4-FFF2-40B4-BE49-F238E27FC236}">
                <a16:creationId xmlns:a16="http://schemas.microsoft.com/office/drawing/2014/main" id="{97C8A392-0B6D-4557-9255-7EB6E8E0585A}"/>
              </a:ext>
            </a:extLst>
          </p:cNvPr>
          <p:cNvSpPr txBox="1"/>
          <p:nvPr/>
        </p:nvSpPr>
        <p:spPr>
          <a:xfrm>
            <a:off x="4935984" y="5619564"/>
            <a:ext cx="6773663" cy="1200329"/>
          </a:xfrm>
          <a:prstGeom prst="rect">
            <a:avLst/>
          </a:prstGeom>
          <a:noFill/>
        </p:spPr>
        <p:txBody>
          <a:bodyPr wrap="square" rtlCol="0">
            <a:spAutoFit/>
          </a:bodyPr>
          <a:lstStyle/>
          <a:p>
            <a:pPr algn="just"/>
            <a:r>
              <a:rPr lang="tr-TR" u="sng" dirty="0">
                <a:solidFill>
                  <a:srgbClr val="FF0000"/>
                </a:solidFill>
              </a:rPr>
              <a:t>*Önemli Not: </a:t>
            </a:r>
            <a:r>
              <a:rPr lang="tr-TR" dirty="0"/>
              <a:t>Eğer e-devlet sisteminden bu belge temin edilemiyorsa, öğrencinin Sosyal Güvenlik Kurumu ile görüşmesi ve problemi çözmesi gerekmektedir. Bu belge olmadığı taktirde staj başlangıcı yapılmayacaktır. </a:t>
            </a:r>
            <a:r>
              <a:rPr lang="tr-TR" dirty="0">
                <a:solidFill>
                  <a:srgbClr val="FF0000"/>
                </a:solidFill>
              </a:rPr>
              <a:t> </a:t>
            </a:r>
          </a:p>
        </p:txBody>
      </p:sp>
    </p:spTree>
    <p:extLst>
      <p:ext uri="{BB962C8B-B14F-4D97-AF65-F5344CB8AC3E}">
        <p14:creationId xmlns:p14="http://schemas.microsoft.com/office/powerpoint/2010/main" val="229275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a:extLst>
              <a:ext uri="{FF2B5EF4-FFF2-40B4-BE49-F238E27FC236}">
                <a16:creationId xmlns:a16="http://schemas.microsoft.com/office/drawing/2014/main" id="{34C921B2-7198-4FDE-8733-771C2C48ED09}"/>
              </a:ext>
            </a:extLst>
          </p:cNvPr>
          <p:cNvPicPr>
            <a:picLocks noChangeAspect="1"/>
          </p:cNvPicPr>
          <p:nvPr/>
        </p:nvPicPr>
        <p:blipFill rotWithShape="1">
          <a:blip r:embed="rId2"/>
          <a:srcRect l="57138"/>
          <a:stretch/>
        </p:blipFill>
        <p:spPr>
          <a:xfrm>
            <a:off x="6966284" y="9462"/>
            <a:ext cx="5225716" cy="6848538"/>
          </a:xfrm>
          <a:prstGeom prst="rect">
            <a:avLst/>
          </a:prstGeom>
        </p:spPr>
      </p:pic>
      <p:sp>
        <p:nvSpPr>
          <p:cNvPr id="3" name="Metin kutusu 2">
            <a:extLst>
              <a:ext uri="{FF2B5EF4-FFF2-40B4-BE49-F238E27FC236}">
                <a16:creationId xmlns:a16="http://schemas.microsoft.com/office/drawing/2014/main" id="{565F900D-B0A4-CF2D-A690-EF0F34563E8E}"/>
              </a:ext>
            </a:extLst>
          </p:cNvPr>
          <p:cNvSpPr txBox="1"/>
          <p:nvPr/>
        </p:nvSpPr>
        <p:spPr>
          <a:xfrm>
            <a:off x="607595" y="589547"/>
            <a:ext cx="5572626" cy="2308324"/>
          </a:xfrm>
          <a:prstGeom prst="rect">
            <a:avLst/>
          </a:prstGeom>
          <a:noFill/>
        </p:spPr>
        <p:txBody>
          <a:bodyPr wrap="square" rtlCol="0">
            <a:spAutoFit/>
          </a:bodyPr>
          <a:lstStyle/>
          <a:p>
            <a:r>
              <a:rPr lang="tr-TR" b="1" dirty="0"/>
              <a:t>7) Sigortalı İşe Giriş Bildirgesinin Temini:</a:t>
            </a:r>
          </a:p>
          <a:p>
            <a:endParaRPr lang="tr-TR" dirty="0"/>
          </a:p>
          <a:p>
            <a:r>
              <a:rPr lang="tr-TR" dirty="0"/>
              <a:t>Bu belge staj başvurusu yapıldıktan birkaç gün sonra </a:t>
            </a:r>
            <a:r>
              <a:rPr lang="tr-TR" dirty="0">
                <a:solidFill>
                  <a:srgbClr val="FF0000"/>
                </a:solidFill>
              </a:rPr>
              <a:t>https://www.turkiye.gov.tr/sosyal-guvenlik-4a-ise-giris-cikis-bildirgesi </a:t>
            </a:r>
            <a:r>
              <a:rPr lang="tr-TR" dirty="0"/>
              <a:t>linkinden elde edilebilir. Sorun yaşayan  öğrencinin talep etmesi durumunda, ilgili bölüm staj komisyonu üyesi tarafından size mail olarak da atılacaktır. Bu belge staj yapılacak işyerine teslim edilecektir. </a:t>
            </a:r>
          </a:p>
        </p:txBody>
      </p:sp>
    </p:spTree>
    <p:extLst>
      <p:ext uri="{BB962C8B-B14F-4D97-AF65-F5344CB8AC3E}">
        <p14:creationId xmlns:p14="http://schemas.microsoft.com/office/powerpoint/2010/main" val="42683281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77808014-C146-4B0C-9C99-67F9B501561B}"/>
              </a:ext>
            </a:extLst>
          </p:cNvPr>
          <p:cNvSpPr txBox="1"/>
          <p:nvPr/>
        </p:nvSpPr>
        <p:spPr>
          <a:xfrm>
            <a:off x="560773" y="461639"/>
            <a:ext cx="3668327" cy="369332"/>
          </a:xfrm>
          <a:prstGeom prst="rect">
            <a:avLst/>
          </a:prstGeom>
          <a:solidFill>
            <a:srgbClr val="FFC000"/>
          </a:solidFill>
        </p:spPr>
        <p:txBody>
          <a:bodyPr wrap="square" rtlCol="0">
            <a:spAutoFit/>
          </a:bodyPr>
          <a:lstStyle/>
          <a:p>
            <a:r>
              <a:rPr lang="tr-TR" b="1" dirty="0">
                <a:latin typeface="Times New Roman" panose="02020603050405020304" pitchFamily="18" charset="0"/>
                <a:cs typeface="Times New Roman" panose="02020603050405020304" pitchFamily="18" charset="0"/>
              </a:rPr>
              <a:t>9) Staj Sicil Fişinin Temini (Ek 4):</a:t>
            </a:r>
            <a:endParaRPr lang="tr-TR" dirty="0">
              <a:latin typeface="Times New Roman" panose="02020603050405020304" pitchFamily="18" charset="0"/>
              <a:cs typeface="Times New Roman" panose="02020603050405020304" pitchFamily="18" charset="0"/>
            </a:endParaRPr>
          </a:p>
        </p:txBody>
      </p:sp>
      <p:sp>
        <p:nvSpPr>
          <p:cNvPr id="6" name="Metin kutusu 5">
            <a:extLst>
              <a:ext uri="{FF2B5EF4-FFF2-40B4-BE49-F238E27FC236}">
                <a16:creationId xmlns:a16="http://schemas.microsoft.com/office/drawing/2014/main" id="{AB6C91DD-BAD2-4C8B-8CAA-5A4CCE527A38}"/>
              </a:ext>
            </a:extLst>
          </p:cNvPr>
          <p:cNvSpPr txBox="1"/>
          <p:nvPr/>
        </p:nvSpPr>
        <p:spPr>
          <a:xfrm>
            <a:off x="186431" y="1066800"/>
            <a:ext cx="5909569" cy="1200329"/>
          </a:xfrm>
          <a:prstGeom prst="rect">
            <a:avLst/>
          </a:prstGeom>
          <a:noFill/>
        </p:spPr>
        <p:txBody>
          <a:bodyPr wrap="square" rtlCol="0">
            <a:spAutoFit/>
          </a:bodyPr>
          <a:lstStyle/>
          <a:p>
            <a:pPr algn="just"/>
            <a:r>
              <a:rPr lang="tr-TR" dirty="0">
                <a:latin typeface="Times New Roman" panose="02020603050405020304" pitchFamily="18" charset="0"/>
                <a:cs typeface="Times New Roman" panose="02020603050405020304" pitchFamily="18" charset="0"/>
              </a:rPr>
              <a:t>2 adet hazırlanacak ve staj bitiminde işyerindeki amire verilerek doldurulması istenecek ve kapalı zarfta size teslim edilmesi istenecek.</a:t>
            </a:r>
          </a:p>
          <a:p>
            <a:pPr algn="just"/>
            <a:endParaRPr lang="tr-TR" dirty="0">
              <a:latin typeface="Times New Roman" panose="02020603050405020304" pitchFamily="18" charset="0"/>
              <a:cs typeface="Times New Roman" panose="02020603050405020304" pitchFamily="18" charset="0"/>
            </a:endParaRPr>
          </a:p>
        </p:txBody>
      </p:sp>
      <p:cxnSp>
        <p:nvCxnSpPr>
          <p:cNvPr id="8" name="Bağlayıcı: Eğri 7">
            <a:extLst>
              <a:ext uri="{FF2B5EF4-FFF2-40B4-BE49-F238E27FC236}">
                <a16:creationId xmlns:a16="http://schemas.microsoft.com/office/drawing/2014/main" id="{1AE75089-F81A-4690-969F-39BD848DD04D}"/>
              </a:ext>
            </a:extLst>
          </p:cNvPr>
          <p:cNvCxnSpPr>
            <a:cxnSpLocks/>
          </p:cNvCxnSpPr>
          <p:nvPr/>
        </p:nvCxnSpPr>
        <p:spPr>
          <a:xfrm>
            <a:off x="4038600" y="1714500"/>
            <a:ext cx="2247900" cy="1231900"/>
          </a:xfrm>
          <a:prstGeom prst="curved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pic>
        <p:nvPicPr>
          <p:cNvPr id="3" name="Resim 2">
            <a:extLst>
              <a:ext uri="{FF2B5EF4-FFF2-40B4-BE49-F238E27FC236}">
                <a16:creationId xmlns:a16="http://schemas.microsoft.com/office/drawing/2014/main" id="{BF707414-47D2-40D0-A116-D5DF5EF11EC3}"/>
              </a:ext>
            </a:extLst>
          </p:cNvPr>
          <p:cNvPicPr>
            <a:picLocks noChangeAspect="1"/>
          </p:cNvPicPr>
          <p:nvPr/>
        </p:nvPicPr>
        <p:blipFill>
          <a:blip r:embed="rId2"/>
          <a:stretch>
            <a:fillRect/>
          </a:stretch>
        </p:blipFill>
        <p:spPr>
          <a:xfrm>
            <a:off x="6394883" y="137604"/>
            <a:ext cx="4679544" cy="6582792"/>
          </a:xfrm>
          <a:prstGeom prst="rect">
            <a:avLst/>
          </a:prstGeom>
        </p:spPr>
      </p:pic>
    </p:spTree>
    <p:extLst>
      <p:ext uri="{BB962C8B-B14F-4D97-AF65-F5344CB8AC3E}">
        <p14:creationId xmlns:p14="http://schemas.microsoft.com/office/powerpoint/2010/main" val="12291278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77808014-C146-4B0C-9C99-67F9B501561B}"/>
              </a:ext>
            </a:extLst>
          </p:cNvPr>
          <p:cNvSpPr txBox="1"/>
          <p:nvPr/>
        </p:nvSpPr>
        <p:spPr>
          <a:xfrm>
            <a:off x="186431" y="461639"/>
            <a:ext cx="8640069" cy="369332"/>
          </a:xfrm>
          <a:prstGeom prst="rect">
            <a:avLst/>
          </a:prstGeom>
          <a:solidFill>
            <a:srgbClr val="FFC000"/>
          </a:solidFill>
        </p:spPr>
        <p:txBody>
          <a:bodyPr wrap="square" rtlCol="0">
            <a:spAutoFit/>
          </a:bodyPr>
          <a:lstStyle/>
          <a:p>
            <a:r>
              <a:rPr lang="tr-TR" b="1" dirty="0">
                <a:latin typeface="Times New Roman" panose="02020603050405020304" pitchFamily="18" charset="0"/>
                <a:cs typeface="Times New Roman" panose="02020603050405020304" pitchFamily="18" charset="0"/>
              </a:rPr>
              <a:t>10) ZORUNLU.xls </a:t>
            </a:r>
            <a:r>
              <a:rPr lang="tr-TR" b="1" dirty="0" err="1">
                <a:latin typeface="Times New Roman" panose="02020603050405020304" pitchFamily="18" charset="0"/>
                <a:cs typeface="Times New Roman" panose="02020603050405020304" pitchFamily="18" charset="0"/>
              </a:rPr>
              <a:t>excel</a:t>
            </a:r>
            <a:r>
              <a:rPr lang="tr-TR" b="1" dirty="0">
                <a:latin typeface="Times New Roman" panose="02020603050405020304" pitchFamily="18" charset="0"/>
                <a:cs typeface="Times New Roman" panose="02020603050405020304" pitchFamily="18" charset="0"/>
              </a:rPr>
              <a:t> dosyasının doldurulması ve komisyon üyelerine gönderilmesi.</a:t>
            </a:r>
            <a:endParaRPr lang="tr-TR" dirty="0">
              <a:latin typeface="Times New Roman" panose="02020603050405020304" pitchFamily="18" charset="0"/>
              <a:cs typeface="Times New Roman" panose="02020603050405020304" pitchFamily="18" charset="0"/>
            </a:endParaRPr>
          </a:p>
        </p:txBody>
      </p:sp>
      <p:sp>
        <p:nvSpPr>
          <p:cNvPr id="6" name="Metin kutusu 5">
            <a:extLst>
              <a:ext uri="{FF2B5EF4-FFF2-40B4-BE49-F238E27FC236}">
                <a16:creationId xmlns:a16="http://schemas.microsoft.com/office/drawing/2014/main" id="{AB6C91DD-BAD2-4C8B-8CAA-5A4CCE527A38}"/>
              </a:ext>
            </a:extLst>
          </p:cNvPr>
          <p:cNvSpPr txBox="1"/>
          <p:nvPr/>
        </p:nvSpPr>
        <p:spPr>
          <a:xfrm>
            <a:off x="186431" y="1066800"/>
            <a:ext cx="11674136" cy="1200329"/>
          </a:xfrm>
          <a:prstGeom prst="rect">
            <a:avLst/>
          </a:prstGeom>
          <a:noFill/>
        </p:spPr>
        <p:txBody>
          <a:bodyPr wrap="square" rtlCol="0">
            <a:spAutoFit/>
          </a:bodyPr>
          <a:lstStyle/>
          <a:p>
            <a:pPr algn="just"/>
            <a:r>
              <a:rPr lang="tr-TR" dirty="0">
                <a:latin typeface="Times New Roman" panose="02020603050405020304" pitchFamily="18" charset="0"/>
                <a:cs typeface="Times New Roman" panose="02020603050405020304" pitchFamily="18" charset="0"/>
              </a:rPr>
              <a:t>Bölüm sayfamızın Duyurular kısmında bulunan ZORUNLU.xls uzantılı Excel dosyası doldurulacak ve .</a:t>
            </a:r>
            <a:r>
              <a:rPr lang="tr-TR" dirty="0" err="1">
                <a:latin typeface="Times New Roman" panose="02020603050405020304" pitchFamily="18" charset="0"/>
                <a:cs typeface="Times New Roman" panose="02020603050405020304" pitchFamily="18" charset="0"/>
              </a:rPr>
              <a:t>xls</a:t>
            </a:r>
            <a:r>
              <a:rPr lang="tr-TR" dirty="0">
                <a:latin typeface="Times New Roman" panose="02020603050405020304" pitchFamily="18" charset="0"/>
                <a:cs typeface="Times New Roman" panose="02020603050405020304" pitchFamily="18" charset="0"/>
              </a:rPr>
              <a:t> uzantılı olarak ilgili komisyon üyelerine mail yoluyla gönderilecektir.</a:t>
            </a:r>
          </a:p>
          <a:p>
            <a:pPr algn="just"/>
            <a:endParaRPr lang="tr-TR" dirty="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p:txBody>
      </p:sp>
      <p:pic>
        <p:nvPicPr>
          <p:cNvPr id="7" name="Resim 6">
            <a:extLst>
              <a:ext uri="{FF2B5EF4-FFF2-40B4-BE49-F238E27FC236}">
                <a16:creationId xmlns:a16="http://schemas.microsoft.com/office/drawing/2014/main" id="{0352C9B9-14C5-47C1-AD0D-C7258A29A45E}"/>
              </a:ext>
            </a:extLst>
          </p:cNvPr>
          <p:cNvPicPr>
            <a:picLocks noChangeAspect="1"/>
          </p:cNvPicPr>
          <p:nvPr/>
        </p:nvPicPr>
        <p:blipFill>
          <a:blip r:embed="rId2"/>
          <a:stretch>
            <a:fillRect/>
          </a:stretch>
        </p:blipFill>
        <p:spPr>
          <a:xfrm>
            <a:off x="406399" y="2595429"/>
            <a:ext cx="11454167" cy="2852397"/>
          </a:xfrm>
          <a:prstGeom prst="rect">
            <a:avLst/>
          </a:prstGeom>
        </p:spPr>
      </p:pic>
      <p:cxnSp>
        <p:nvCxnSpPr>
          <p:cNvPr id="8" name="Bağlayıcı: Eğri 7">
            <a:extLst>
              <a:ext uri="{FF2B5EF4-FFF2-40B4-BE49-F238E27FC236}">
                <a16:creationId xmlns:a16="http://schemas.microsoft.com/office/drawing/2014/main" id="{1AE75089-F81A-4690-969F-39BD848DD04D}"/>
              </a:ext>
            </a:extLst>
          </p:cNvPr>
          <p:cNvCxnSpPr>
            <a:cxnSpLocks/>
          </p:cNvCxnSpPr>
          <p:nvPr/>
        </p:nvCxnSpPr>
        <p:spPr>
          <a:xfrm rot="16200000" flipH="1">
            <a:off x="4772886" y="1780314"/>
            <a:ext cx="919029" cy="711200"/>
          </a:xfrm>
          <a:prstGeom prst="curved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Bağlayıcı: Eğri 8">
            <a:extLst>
              <a:ext uri="{FF2B5EF4-FFF2-40B4-BE49-F238E27FC236}">
                <a16:creationId xmlns:a16="http://schemas.microsoft.com/office/drawing/2014/main" id="{EF4B89EF-8CB8-4F4D-B687-88E77F026083}"/>
              </a:ext>
            </a:extLst>
          </p:cNvPr>
          <p:cNvCxnSpPr>
            <a:cxnSpLocks/>
          </p:cNvCxnSpPr>
          <p:nvPr/>
        </p:nvCxnSpPr>
        <p:spPr>
          <a:xfrm rot="5400000">
            <a:off x="7134958" y="5150802"/>
            <a:ext cx="959730" cy="918836"/>
          </a:xfrm>
          <a:prstGeom prst="curved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0" name="Metin kutusu 9">
            <a:extLst>
              <a:ext uri="{FF2B5EF4-FFF2-40B4-BE49-F238E27FC236}">
                <a16:creationId xmlns:a16="http://schemas.microsoft.com/office/drawing/2014/main" id="{A63D7C16-DF84-4329-B61B-FEBF9B475E98}"/>
              </a:ext>
            </a:extLst>
          </p:cNvPr>
          <p:cNvSpPr txBox="1"/>
          <p:nvPr/>
        </p:nvSpPr>
        <p:spPr>
          <a:xfrm>
            <a:off x="4238718" y="5803037"/>
            <a:ext cx="2698565" cy="923330"/>
          </a:xfrm>
          <a:prstGeom prst="rect">
            <a:avLst/>
          </a:prstGeom>
          <a:noFill/>
        </p:spPr>
        <p:txBody>
          <a:bodyPr wrap="square" rtlCol="0">
            <a:spAutoFit/>
          </a:bodyPr>
          <a:lstStyle/>
          <a:p>
            <a:pPr algn="just"/>
            <a:r>
              <a:rPr lang="tr-TR" dirty="0">
                <a:latin typeface="Times New Roman" panose="02020603050405020304" pitchFamily="18" charset="0"/>
                <a:cs typeface="Times New Roman" panose="02020603050405020304" pitchFamily="18" charset="0"/>
              </a:rPr>
              <a:t>Sağlık hizmeti alanlar (Ek2-A’yı dolduranlar)</a:t>
            </a:r>
          </a:p>
          <a:p>
            <a:pPr algn="just"/>
            <a:r>
              <a:rPr lang="tr-TR" dirty="0">
                <a:latin typeface="Times New Roman" panose="02020603050405020304" pitchFamily="18" charset="0"/>
                <a:cs typeface="Times New Roman" panose="02020603050405020304" pitchFamily="18" charset="0"/>
              </a:rPr>
              <a:t>22 yazacak</a:t>
            </a:r>
          </a:p>
        </p:txBody>
      </p:sp>
      <p:cxnSp>
        <p:nvCxnSpPr>
          <p:cNvPr id="11" name="Bağlayıcı: Eğri 10">
            <a:extLst>
              <a:ext uri="{FF2B5EF4-FFF2-40B4-BE49-F238E27FC236}">
                <a16:creationId xmlns:a16="http://schemas.microsoft.com/office/drawing/2014/main" id="{58A09B34-1E4D-4133-86B7-0A41EAA4CC6A}"/>
              </a:ext>
            </a:extLst>
          </p:cNvPr>
          <p:cNvCxnSpPr>
            <a:cxnSpLocks/>
          </p:cNvCxnSpPr>
          <p:nvPr/>
        </p:nvCxnSpPr>
        <p:spPr>
          <a:xfrm>
            <a:off x="8226641" y="5282755"/>
            <a:ext cx="599859" cy="508445"/>
          </a:xfrm>
          <a:prstGeom prst="curved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2" name="Metin kutusu 11">
            <a:extLst>
              <a:ext uri="{FF2B5EF4-FFF2-40B4-BE49-F238E27FC236}">
                <a16:creationId xmlns:a16="http://schemas.microsoft.com/office/drawing/2014/main" id="{DC02D5FC-1C81-4A23-BCA0-A6C8778D892A}"/>
              </a:ext>
            </a:extLst>
          </p:cNvPr>
          <p:cNvSpPr txBox="1"/>
          <p:nvPr/>
        </p:nvSpPr>
        <p:spPr>
          <a:xfrm>
            <a:off x="8826500" y="5817859"/>
            <a:ext cx="2698565" cy="923330"/>
          </a:xfrm>
          <a:prstGeom prst="rect">
            <a:avLst/>
          </a:prstGeom>
          <a:noFill/>
        </p:spPr>
        <p:txBody>
          <a:bodyPr wrap="square" rtlCol="0">
            <a:spAutoFit/>
          </a:bodyPr>
          <a:lstStyle/>
          <a:p>
            <a:pPr algn="just"/>
            <a:r>
              <a:rPr lang="tr-TR" dirty="0">
                <a:latin typeface="Times New Roman" panose="02020603050405020304" pitchFamily="18" charset="0"/>
                <a:cs typeface="Times New Roman" panose="02020603050405020304" pitchFamily="18" charset="0"/>
              </a:rPr>
              <a:t>Sağlık hizmeti almayanlar (Ek2-B’yi dolduranlar)</a:t>
            </a:r>
          </a:p>
          <a:p>
            <a:pPr algn="just"/>
            <a:r>
              <a:rPr lang="tr-TR" dirty="0">
                <a:latin typeface="Times New Roman" panose="02020603050405020304" pitchFamily="18" charset="0"/>
                <a:cs typeface="Times New Roman" panose="02020603050405020304" pitchFamily="18" charset="0"/>
              </a:rPr>
              <a:t>43 yazacak</a:t>
            </a:r>
          </a:p>
        </p:txBody>
      </p:sp>
    </p:spTree>
    <p:extLst>
      <p:ext uri="{BB962C8B-B14F-4D97-AF65-F5344CB8AC3E}">
        <p14:creationId xmlns:p14="http://schemas.microsoft.com/office/powerpoint/2010/main" val="30010903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90600" y="271510"/>
            <a:ext cx="10515600" cy="1325563"/>
          </a:xfrm>
          <a:solidFill>
            <a:srgbClr val="FFC000"/>
          </a:solidFill>
        </p:spPr>
        <p:txBody>
          <a:bodyPr>
            <a:normAutofit/>
          </a:bodyPr>
          <a:lstStyle/>
          <a:p>
            <a:pPr algn="ctr"/>
            <a:r>
              <a:rPr lang="tr-TR" sz="6600" b="1" dirty="0">
                <a:latin typeface="Times New Roman" panose="02020603050405020304" pitchFamily="18" charset="0"/>
                <a:cs typeface="Times New Roman" panose="02020603050405020304" pitchFamily="18" charset="0"/>
              </a:rPr>
              <a:t>Sık sorulan sorular</a:t>
            </a:r>
          </a:p>
        </p:txBody>
      </p:sp>
      <p:sp>
        <p:nvSpPr>
          <p:cNvPr id="4" name="Dikdörtgen 3"/>
          <p:cNvSpPr/>
          <p:nvPr/>
        </p:nvSpPr>
        <p:spPr>
          <a:xfrm>
            <a:off x="838200" y="1797425"/>
            <a:ext cx="10515600" cy="4751557"/>
          </a:xfrm>
          <a:prstGeom prst="rect">
            <a:avLst/>
          </a:prstGeom>
          <a:noFill/>
        </p:spPr>
        <p:txBody>
          <a:bodyPr wrap="square">
            <a:spAutoFit/>
          </a:bodyPr>
          <a:lstStyle/>
          <a:p>
            <a:pPr algn="ctr"/>
            <a:r>
              <a:rPr lang="tr-TR" sz="2400" b="1" dirty="0">
                <a:solidFill>
                  <a:srgbClr val="222222"/>
                </a:solidFill>
                <a:latin typeface="Times New Roman" panose="02020603050405020304" pitchFamily="18" charset="0"/>
                <a:cs typeface="Times New Roman" panose="02020603050405020304" pitchFamily="18" charset="0"/>
              </a:rPr>
              <a:t>TÜM ÖĞRENCİLERİN DİKKATİNE </a:t>
            </a:r>
          </a:p>
          <a:p>
            <a:pPr algn="ctr"/>
            <a:endParaRPr lang="tr-TR" sz="2400" b="1" dirty="0">
              <a:solidFill>
                <a:srgbClr val="222222"/>
              </a:solidFill>
              <a:latin typeface="Times New Roman" panose="02020603050405020304" pitchFamily="18" charset="0"/>
              <a:cs typeface="Times New Roman" panose="02020603050405020304" pitchFamily="18" charset="0"/>
            </a:endParaRPr>
          </a:p>
          <a:p>
            <a:pPr algn="ctr"/>
            <a:r>
              <a:rPr lang="tr-TR" sz="2400" b="1" dirty="0">
                <a:solidFill>
                  <a:srgbClr val="222222"/>
                </a:solidFill>
                <a:latin typeface="Times New Roman" panose="02020603050405020304" pitchFamily="18" charset="0"/>
                <a:cs typeface="Times New Roman" panose="02020603050405020304" pitchFamily="18" charset="0"/>
              </a:rPr>
              <a:t>ÖNEMLİ NOT!!!</a:t>
            </a:r>
          </a:p>
          <a:p>
            <a:pPr algn="just"/>
            <a:endParaRPr lang="tr-TR" b="1" dirty="0">
              <a:solidFill>
                <a:srgbClr val="222222"/>
              </a:solidFill>
              <a:latin typeface="Times New Roman" panose="02020603050405020304" pitchFamily="18" charset="0"/>
              <a:cs typeface="Times New Roman" panose="02020603050405020304" pitchFamily="18" charset="0"/>
            </a:endParaRPr>
          </a:p>
          <a:p>
            <a:pPr algn="just">
              <a:lnSpc>
                <a:spcPct val="150000"/>
              </a:lnSpc>
            </a:pPr>
            <a:r>
              <a:rPr lang="tr-TR" dirty="0">
                <a:solidFill>
                  <a:srgbClr val="222222"/>
                </a:solidFill>
                <a:latin typeface="Times New Roman" panose="02020603050405020304" pitchFamily="18" charset="0"/>
                <a:cs typeface="Times New Roman" panose="02020603050405020304" pitchFamily="18" charset="0"/>
              </a:rPr>
              <a:t>Staj ile ilgili tüm sorularınızı sizler için görevlendirilmiş staj komisyon üyeleri ile öncelikle görüşerek halletmeniz gereklidir. Anlaşılmayan bir durum olursa ilgili staj komisyon üyeleri ve staj komisyon başkanları ile iletişime geçilmelidir. Aşağıda listelenen Sık Sorulan Sorular öğrencilerden gelen soruların yoğunluğuna göre güncellenecektir.</a:t>
            </a:r>
          </a:p>
          <a:p>
            <a:pPr algn="just">
              <a:lnSpc>
                <a:spcPct val="150000"/>
              </a:lnSpc>
            </a:pPr>
            <a:endParaRPr lang="tr-TR" dirty="0">
              <a:solidFill>
                <a:srgbClr val="222222"/>
              </a:solidFill>
              <a:latin typeface="Times New Roman" panose="02020603050405020304" pitchFamily="18" charset="0"/>
              <a:cs typeface="Times New Roman" panose="02020603050405020304" pitchFamily="18" charset="0"/>
            </a:endParaRPr>
          </a:p>
          <a:p>
            <a:pPr algn="ctr">
              <a:lnSpc>
                <a:spcPct val="150000"/>
              </a:lnSpc>
            </a:pPr>
            <a:r>
              <a:rPr lang="tr-TR" i="1" dirty="0">
                <a:solidFill>
                  <a:srgbClr val="222222"/>
                </a:solidFill>
                <a:latin typeface="Times New Roman" panose="02020603050405020304" pitchFamily="18" charset="0"/>
                <a:cs typeface="Times New Roman" panose="02020603050405020304" pitchFamily="18" charset="0"/>
              </a:rPr>
              <a:t>Staj komisyon başkanları ile telefon veya mail yoluyla iletişime GEÇMEYİNİZ!!!</a:t>
            </a:r>
          </a:p>
          <a:p>
            <a:pPr algn="ctr">
              <a:lnSpc>
                <a:spcPct val="150000"/>
              </a:lnSpc>
            </a:pPr>
            <a:r>
              <a:rPr lang="tr-TR" i="1" dirty="0">
                <a:solidFill>
                  <a:srgbClr val="222222"/>
                </a:solidFill>
                <a:latin typeface="Times New Roman" panose="02020603050405020304" pitchFamily="18" charset="0"/>
                <a:cs typeface="Times New Roman" panose="02020603050405020304" pitchFamily="18" charset="0"/>
              </a:rPr>
              <a:t>Staj komisyon üyeleri ile sadece mail yoluyla iletişime geçiniz ve kendi onayları olursa telefonla iletişime geçebilirsiniz.</a:t>
            </a:r>
          </a:p>
        </p:txBody>
      </p:sp>
    </p:spTree>
    <p:extLst>
      <p:ext uri="{BB962C8B-B14F-4D97-AF65-F5344CB8AC3E}">
        <p14:creationId xmlns:p14="http://schemas.microsoft.com/office/powerpoint/2010/main" val="35109061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2400" y="101600"/>
            <a:ext cx="11620500" cy="6629399"/>
          </a:xfrm>
        </p:spPr>
        <p:txBody>
          <a:bodyPr>
            <a:normAutofit/>
          </a:bodyPr>
          <a:lstStyle/>
          <a:p>
            <a:pPr marL="0" indent="0" algn="just">
              <a:buNone/>
            </a:pPr>
            <a:r>
              <a:rPr lang="tr-TR" sz="2000" b="1" dirty="0">
                <a:solidFill>
                  <a:srgbClr val="222222"/>
                </a:solidFill>
                <a:latin typeface="Times New Roman" panose="02020603050405020304" pitchFamily="18" charset="0"/>
                <a:cs typeface="Times New Roman" panose="02020603050405020304" pitchFamily="18" charset="0"/>
              </a:rPr>
              <a:t>1. Yaz Stajı-1’i şantiyede, Yaz Stajı-2’yi büroda yapma zorunluluğu var mı?</a:t>
            </a:r>
            <a:endParaRPr lang="tr-TR" sz="2000" dirty="0">
              <a:solidFill>
                <a:srgbClr val="222222"/>
              </a:solidFill>
              <a:latin typeface="Times New Roman" panose="02020603050405020304" pitchFamily="18" charset="0"/>
              <a:cs typeface="Times New Roman" panose="02020603050405020304" pitchFamily="18" charset="0"/>
            </a:endParaRPr>
          </a:p>
          <a:p>
            <a:pPr marL="0" indent="0" algn="just">
              <a:buNone/>
            </a:pPr>
            <a:r>
              <a:rPr lang="tr-TR" sz="2000" i="1" dirty="0">
                <a:solidFill>
                  <a:srgbClr val="222222"/>
                </a:solidFill>
                <a:latin typeface="Times New Roman" panose="02020603050405020304" pitchFamily="18" charset="0"/>
                <a:cs typeface="Times New Roman" panose="02020603050405020304" pitchFamily="18" charset="0"/>
              </a:rPr>
              <a:t>Cevap: Yaz Stajı-1’in kesinlikle şantiyede yapılması gerekmektedir. Yaz Stajı-2 ise öğrencinin isteğine göre şantiyede veya büroda yapılabilir.</a:t>
            </a:r>
          </a:p>
          <a:p>
            <a:pPr marL="0" indent="0" algn="just">
              <a:buNone/>
            </a:pPr>
            <a:r>
              <a:rPr lang="tr-TR" sz="2000" b="1" dirty="0">
                <a:solidFill>
                  <a:srgbClr val="222222"/>
                </a:solidFill>
                <a:latin typeface="Times New Roman" panose="02020603050405020304" pitchFamily="18" charset="0"/>
                <a:cs typeface="Times New Roman" panose="02020603050405020304" pitchFamily="18" charset="0"/>
              </a:rPr>
              <a:t>2. </a:t>
            </a:r>
            <a:r>
              <a:rPr lang="tr-TR" sz="2000" b="1" dirty="0">
                <a:latin typeface="Times New Roman" panose="02020603050405020304" pitchFamily="18" charset="0"/>
                <a:cs typeface="Times New Roman" panose="02020603050405020304" pitchFamily="18" charset="0"/>
              </a:rPr>
              <a:t>Staj başvurusu için istenilen SPAS belgesi borç görüldüğü için oluşturulamadı. Ne yapmalıyım?</a:t>
            </a:r>
          </a:p>
          <a:p>
            <a:pPr marL="0" indent="0" algn="just">
              <a:buNone/>
            </a:pPr>
            <a:r>
              <a:rPr lang="tr-TR" sz="2000" i="1" dirty="0">
                <a:solidFill>
                  <a:srgbClr val="222222"/>
                </a:solidFill>
                <a:latin typeface="Times New Roman" panose="02020603050405020304" pitchFamily="18" charset="0"/>
                <a:cs typeface="Times New Roman" panose="02020603050405020304" pitchFamily="18" charset="0"/>
              </a:rPr>
              <a:t>Cevap: SPASS belgesini her ne sebeple olursa olsun e-devletten alamaz iseniz  EK2A veya EK2B’den durumunuza uygun olanı doldurunuz.</a:t>
            </a:r>
          </a:p>
          <a:p>
            <a:pPr marL="457200" indent="-457200" algn="just">
              <a:buAutoNum type="arabicPeriod" startAt="3"/>
            </a:pPr>
            <a:r>
              <a:rPr lang="tr-TR" sz="2000" b="1" dirty="0">
                <a:solidFill>
                  <a:srgbClr val="222222"/>
                </a:solidFill>
                <a:latin typeface="Times New Roman" panose="02020603050405020304" pitchFamily="18" charset="0"/>
                <a:cs typeface="Times New Roman" panose="02020603050405020304" pitchFamily="18" charset="0"/>
              </a:rPr>
              <a:t>Bu yaz YS1 ve YS2 stajımı yapmak istiyorum. Tek bir dosya mı hazırlamalıyım?</a:t>
            </a:r>
          </a:p>
          <a:p>
            <a:pPr marL="0" indent="0" algn="just">
              <a:buNone/>
            </a:pPr>
            <a:r>
              <a:rPr lang="tr-TR" sz="2000" i="1" dirty="0">
                <a:solidFill>
                  <a:srgbClr val="222222"/>
                </a:solidFill>
                <a:latin typeface="Times New Roman" panose="02020603050405020304" pitchFamily="18" charset="0"/>
                <a:cs typeface="Times New Roman" panose="02020603050405020304" pitchFamily="18" charset="0"/>
              </a:rPr>
              <a:t>Cevap: Her iki staj için ayrı ayrı dosyalar hazırlamalısınız. </a:t>
            </a:r>
            <a:r>
              <a:rPr lang="tr-TR" sz="2000" i="1" dirty="0" err="1">
                <a:solidFill>
                  <a:srgbClr val="222222"/>
                </a:solidFill>
                <a:latin typeface="Times New Roman" panose="02020603050405020304" pitchFamily="18" charset="0"/>
                <a:cs typeface="Times New Roman" panose="02020603050405020304" pitchFamily="18" charset="0"/>
              </a:rPr>
              <a:t>Örn</a:t>
            </a:r>
            <a:r>
              <a:rPr lang="tr-TR" sz="2000" i="1" dirty="0">
                <a:solidFill>
                  <a:srgbClr val="222222"/>
                </a:solidFill>
                <a:latin typeface="Times New Roman" panose="02020603050405020304" pitchFamily="18" charset="0"/>
                <a:cs typeface="Times New Roman" panose="02020603050405020304" pitchFamily="18" charset="0"/>
              </a:rPr>
              <a:t>. YS1 stajınız Pazartesi başlayıp 20 iş günü sonunda yani Cuma günü tamamlandıysa, YS2 stajınızı sonraki hafta Pazartesi başlayacak şekilde ayarlamalısınız. Eğer 20 günlük stajınız bayram vs. dolayısıyla Cuma günü bitmiyorsa, YS2 Stajınızı bir sonraki hafta Pazartesi başlayacak şekilde yazmalısınız. Bir istisna olarak, eğer yaz stajı 1 ve 2’yi aynı işyerinde arka arkaya yapmak istiyorsanız </a:t>
            </a:r>
            <a:r>
              <a:rPr lang="tr-TR" sz="2000" b="1" i="1" dirty="0">
                <a:solidFill>
                  <a:srgbClr val="222222"/>
                </a:solidFill>
                <a:latin typeface="Times New Roman" panose="02020603050405020304" pitchFamily="18" charset="0"/>
                <a:cs typeface="Times New Roman" panose="02020603050405020304" pitchFamily="18" charset="0"/>
              </a:rPr>
              <a:t>sadece staj başvuru dilekçesini</a:t>
            </a:r>
            <a:r>
              <a:rPr lang="tr-TR" sz="2000" i="1" dirty="0">
                <a:solidFill>
                  <a:srgbClr val="222222"/>
                </a:solidFill>
                <a:latin typeface="Times New Roman" panose="02020603050405020304" pitchFamily="18" charset="0"/>
                <a:cs typeface="Times New Roman" panose="02020603050405020304" pitchFamily="18" charset="0"/>
              </a:rPr>
              <a:t> 40 gün olarak ve başlangıç bitiş tarihlerinin arasında boşluk olmadan doldurabilirsiniz. Sadece bu durumda ikinci stajınızı Pazartesi başlatmak zorunda kalmazsınız. </a:t>
            </a:r>
          </a:p>
          <a:p>
            <a:pPr marL="0" indent="0" algn="just">
              <a:buNone/>
            </a:pPr>
            <a:r>
              <a:rPr lang="tr-TR" sz="2000" b="1" dirty="0">
                <a:solidFill>
                  <a:srgbClr val="222222"/>
                </a:solidFill>
                <a:latin typeface="Times New Roman" panose="02020603050405020304" pitchFamily="18" charset="0"/>
                <a:cs typeface="Times New Roman" panose="02020603050405020304" pitchFamily="18" charset="0"/>
              </a:rPr>
              <a:t>4. Mezun olmak için sadece stajım kaldı, dönem içerisinde staj yapacağım başvuru evraklarını ne zaman teslim etmeliyim?</a:t>
            </a:r>
          </a:p>
          <a:p>
            <a:pPr marL="0" indent="0" algn="just">
              <a:buNone/>
            </a:pPr>
            <a:r>
              <a:rPr lang="tr-TR" sz="2000" i="1" dirty="0">
                <a:solidFill>
                  <a:srgbClr val="222222"/>
                </a:solidFill>
                <a:latin typeface="Times New Roman" panose="02020603050405020304" pitchFamily="18" charset="0"/>
                <a:cs typeface="Times New Roman" panose="02020603050405020304" pitchFamily="18" charset="0"/>
              </a:rPr>
              <a:t>Cevap: Mezun durumundaki öğrenciler için her hafta Salı gününe kadar ilgili komisyon üyesi başvuru evraklarını kabul etmektedir. Salı gününden sonra gelen başvurular 1 sonraki hafta gelmiş kabul edilir. Bu yüzden ya evraklarınızı Salı gününe kadar getirip takip eden hafta staj başlangıcınızı yapmanız, getirmez iseniz 2 hafta sonra staj başlangıç tarihi düzenlemeniz gerekir.</a:t>
            </a:r>
            <a:endParaRPr lang="tr-TR" sz="2000" dirty="0">
              <a:solidFill>
                <a:srgbClr val="222222"/>
              </a:solidFill>
              <a:latin typeface="Times New Roman" panose="02020603050405020304" pitchFamily="18" charset="0"/>
              <a:cs typeface="Times New Roman" panose="02020603050405020304" pitchFamily="18" charset="0"/>
            </a:endParaRPr>
          </a:p>
          <a:p>
            <a:pPr marL="0" indent="0" algn="just">
              <a:buNone/>
            </a:pPr>
            <a:endParaRPr lang="tr-TR" sz="2000" i="1" dirty="0">
              <a:solidFill>
                <a:srgbClr val="222222"/>
              </a:solidFill>
              <a:latin typeface="Times New Roman" panose="02020603050405020304" pitchFamily="18" charset="0"/>
              <a:cs typeface="Times New Roman" panose="02020603050405020304" pitchFamily="18" charset="0"/>
            </a:endParaRPr>
          </a:p>
          <a:p>
            <a:pPr marL="0" indent="0" algn="just">
              <a:buNone/>
            </a:pPr>
            <a:endParaRPr lang="tr-TR" sz="2000" b="1" i="1" dirty="0">
              <a:solidFill>
                <a:srgbClr val="222222"/>
              </a:solidFill>
              <a:latin typeface="Times New Roman" panose="02020603050405020304" pitchFamily="18" charset="0"/>
              <a:cs typeface="Times New Roman" panose="02020603050405020304" pitchFamily="18" charset="0"/>
            </a:endParaRPr>
          </a:p>
          <a:p>
            <a:pPr marL="0" indent="0" algn="just">
              <a:buNone/>
            </a:pPr>
            <a:endParaRPr lang="tr-TR"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49662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a:spLocks noGrp="1"/>
          </p:cNvSpPr>
          <p:nvPr>
            <p:ph idx="1"/>
          </p:nvPr>
        </p:nvSpPr>
        <p:spPr>
          <a:xfrm>
            <a:off x="152400" y="101600"/>
            <a:ext cx="11620500" cy="6629399"/>
          </a:xfrm>
        </p:spPr>
        <p:txBody>
          <a:bodyPr>
            <a:normAutofit/>
          </a:bodyPr>
          <a:lstStyle/>
          <a:p>
            <a:pPr marL="0" indent="0" algn="just">
              <a:buNone/>
            </a:pPr>
            <a:r>
              <a:rPr lang="tr-TR" sz="2000" b="1" dirty="0">
                <a:solidFill>
                  <a:srgbClr val="222222"/>
                </a:solidFill>
                <a:latin typeface="Times New Roman" panose="02020603050405020304" pitchFamily="18" charset="0"/>
                <a:cs typeface="Times New Roman" panose="02020603050405020304" pitchFamily="18" charset="0"/>
              </a:rPr>
              <a:t>5. Devlet veya özel bir firmada çalışmaktayım. Bulunduğum yerde staj yapabilir miyim?</a:t>
            </a:r>
          </a:p>
          <a:p>
            <a:pPr marL="0" indent="0" algn="just">
              <a:buNone/>
            </a:pPr>
            <a:r>
              <a:rPr lang="tr-TR" sz="2000" i="1" dirty="0">
                <a:solidFill>
                  <a:srgbClr val="222222"/>
                </a:solidFill>
                <a:latin typeface="Times New Roman" panose="02020603050405020304" pitchFamily="18" charset="0"/>
                <a:cs typeface="Times New Roman" panose="02020603050405020304" pitchFamily="18" charset="0"/>
              </a:rPr>
              <a:t>Cevap: Evet, yapabilirsiniz.</a:t>
            </a:r>
          </a:p>
          <a:p>
            <a:pPr marL="0" indent="0" algn="just">
              <a:buNone/>
            </a:pPr>
            <a:r>
              <a:rPr lang="tr-TR" sz="2000" b="1" dirty="0">
                <a:solidFill>
                  <a:srgbClr val="222222"/>
                </a:solidFill>
                <a:latin typeface="Times New Roman" panose="02020603050405020304" pitchFamily="18" charset="0"/>
                <a:cs typeface="Times New Roman" panose="02020603050405020304" pitchFamily="18" charset="0"/>
              </a:rPr>
              <a:t>6. </a:t>
            </a:r>
            <a:r>
              <a:rPr lang="tr-TR" sz="2000" b="1" dirty="0">
                <a:latin typeface="Times New Roman" panose="02020603050405020304" pitchFamily="18" charset="0"/>
                <a:cs typeface="Times New Roman" panose="02020603050405020304" pitchFamily="18" charset="0"/>
              </a:rPr>
              <a:t>Final ve bütünlemelerde derslerimi geçersem mezun durumundayım. Staja ne zaman başvurmalıyım?</a:t>
            </a:r>
          </a:p>
          <a:p>
            <a:pPr marL="0" indent="0" algn="just">
              <a:buNone/>
            </a:pPr>
            <a:r>
              <a:rPr lang="tr-TR" sz="2000" i="1" dirty="0">
                <a:solidFill>
                  <a:srgbClr val="222222"/>
                </a:solidFill>
                <a:latin typeface="Times New Roman" panose="02020603050405020304" pitchFamily="18" charset="0"/>
                <a:cs typeface="Times New Roman" panose="02020603050405020304" pitchFamily="18" charset="0"/>
              </a:rPr>
              <a:t>Cevap: Tüm derslerinizi başarıyla tamamladığınızı danışman hocanızdan aldığınız mezun durum belgesi ile ispatlamanız durumunda staja istediğiniz zaman başlayabilirsiniz.</a:t>
            </a:r>
          </a:p>
          <a:p>
            <a:pPr marL="0" indent="0" algn="just">
              <a:buNone/>
            </a:pPr>
            <a:r>
              <a:rPr lang="tr-TR" sz="2000" b="1" dirty="0">
                <a:solidFill>
                  <a:srgbClr val="222222"/>
                </a:solidFill>
                <a:latin typeface="Times New Roman" panose="02020603050405020304" pitchFamily="18" charset="0"/>
                <a:cs typeface="Times New Roman" panose="02020603050405020304" pitchFamily="18" charset="0"/>
              </a:rPr>
              <a:t>7. Yapı denetim firmasında staj yapabilir miyim?</a:t>
            </a:r>
          </a:p>
          <a:p>
            <a:pPr marL="0" indent="0" algn="just">
              <a:buNone/>
            </a:pPr>
            <a:r>
              <a:rPr lang="tr-TR" sz="2000" i="1" dirty="0">
                <a:solidFill>
                  <a:srgbClr val="222222"/>
                </a:solidFill>
                <a:latin typeface="Times New Roman" panose="02020603050405020304" pitchFamily="18" charset="0"/>
                <a:cs typeface="Times New Roman" panose="02020603050405020304" pitchFamily="18" charset="0"/>
              </a:rPr>
              <a:t>Cevap: İnşaat alanı ile ilgili her türlü yeraltı ve yerüstü yapısında çalışabilirsiniz. Yalnızca bulunduğunuz firmada en az bir inşaat mühendisinin olması zorunludur.</a:t>
            </a:r>
          </a:p>
          <a:p>
            <a:pPr marL="0" indent="0" algn="just">
              <a:buNone/>
            </a:pPr>
            <a:r>
              <a:rPr lang="tr-TR" sz="2000" b="1" dirty="0">
                <a:solidFill>
                  <a:srgbClr val="222222"/>
                </a:solidFill>
                <a:latin typeface="Times New Roman" panose="02020603050405020304" pitchFamily="18" charset="0"/>
                <a:cs typeface="Times New Roman" panose="02020603050405020304" pitchFamily="18" charset="0"/>
              </a:rPr>
              <a:t>8. YS1 ve YS2 stajımı aynı firmada yapabilir miyim?</a:t>
            </a:r>
          </a:p>
          <a:p>
            <a:pPr marL="0" indent="0" algn="just">
              <a:buNone/>
            </a:pPr>
            <a:r>
              <a:rPr lang="tr-TR" sz="2000" i="1" dirty="0">
                <a:solidFill>
                  <a:srgbClr val="222222"/>
                </a:solidFill>
                <a:latin typeface="Times New Roman" panose="02020603050405020304" pitchFamily="18" charset="0"/>
                <a:cs typeface="Times New Roman" panose="02020603050405020304" pitchFamily="18" charset="0"/>
              </a:rPr>
              <a:t>Cevap: YS1 ve YS2 stajınızı aynı firmada yapabilirsiniz.</a:t>
            </a:r>
            <a:endParaRPr lang="tr-TR" sz="2000" b="1" dirty="0">
              <a:solidFill>
                <a:srgbClr val="222222"/>
              </a:solidFill>
              <a:latin typeface="Times New Roman" panose="02020603050405020304" pitchFamily="18" charset="0"/>
              <a:cs typeface="Times New Roman" panose="02020603050405020304" pitchFamily="18" charset="0"/>
            </a:endParaRPr>
          </a:p>
          <a:p>
            <a:pPr marL="0" indent="0" algn="just">
              <a:buNone/>
            </a:pPr>
            <a:r>
              <a:rPr lang="tr-TR" sz="2000" b="1" dirty="0">
                <a:solidFill>
                  <a:srgbClr val="222222"/>
                </a:solidFill>
                <a:latin typeface="Times New Roman" panose="02020603050405020304" pitchFamily="18" charset="0"/>
                <a:cs typeface="Times New Roman" panose="02020603050405020304" pitchFamily="18" charset="0"/>
              </a:rPr>
              <a:t>9. Uzaktan staj yapmak istiyorum. Yapabilir miyim?</a:t>
            </a:r>
          </a:p>
          <a:p>
            <a:pPr marL="0" indent="0" algn="just">
              <a:buNone/>
            </a:pPr>
            <a:r>
              <a:rPr lang="tr-TR" sz="2000" b="1" dirty="0">
                <a:solidFill>
                  <a:srgbClr val="222222"/>
                </a:solidFill>
                <a:latin typeface="Times New Roman" panose="02020603050405020304" pitchFamily="18" charset="0"/>
                <a:cs typeface="Times New Roman" panose="02020603050405020304" pitchFamily="18" charset="0"/>
              </a:rPr>
              <a:t> </a:t>
            </a:r>
            <a:r>
              <a:rPr lang="tr-TR" sz="2000" i="1" dirty="0">
                <a:solidFill>
                  <a:srgbClr val="222222"/>
                </a:solidFill>
                <a:latin typeface="Times New Roman" panose="02020603050405020304" pitchFamily="18" charset="0"/>
                <a:cs typeface="Times New Roman" panose="02020603050405020304" pitchFamily="18" charset="0"/>
              </a:rPr>
              <a:t>Cevap: Uzaktan staj yapılmayacaktır.</a:t>
            </a:r>
          </a:p>
          <a:p>
            <a:pPr marL="0" indent="0" algn="just">
              <a:buNone/>
            </a:pPr>
            <a:r>
              <a:rPr lang="tr-TR" sz="2000" b="1" dirty="0">
                <a:solidFill>
                  <a:srgbClr val="222222"/>
                </a:solidFill>
                <a:latin typeface="Times New Roman" panose="02020603050405020304" pitchFamily="18" charset="0"/>
                <a:cs typeface="Times New Roman" panose="02020603050405020304" pitchFamily="18" charset="0"/>
              </a:rPr>
              <a:t>10. Stajımı bitirdim defterimi ne zaman teslim edeceğim?</a:t>
            </a:r>
          </a:p>
          <a:p>
            <a:pPr marL="0" indent="0" algn="just">
              <a:buNone/>
            </a:pPr>
            <a:r>
              <a:rPr lang="tr-TR" sz="2000" i="1" dirty="0">
                <a:solidFill>
                  <a:srgbClr val="222222"/>
                </a:solidFill>
                <a:latin typeface="Times New Roman" panose="02020603050405020304" pitchFamily="18" charset="0"/>
                <a:cs typeface="Times New Roman" panose="02020603050405020304" pitchFamily="18" charset="0"/>
              </a:rPr>
              <a:t>Cevap: Normal döneminde staj yapan öğrenciler staj komisyonunun ilan ettiği tarihlerde defterlerini teslim edecektir. Mezun durumunda olup sadece stajı kalan öğrenciler ise stajını yaptığı tarihi takip eden dönemin ilk 1 ayı içerisinde defterini teslim edecektir. Örneğin; mezun durumunda olup stajını mayıs ayında yapan bir öğrenci defterini en geç ekim ayı içerisinde teslim etmelidir.</a:t>
            </a:r>
            <a:endParaRPr lang="tr-TR"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40118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a:spLocks noGrp="1"/>
          </p:cNvSpPr>
          <p:nvPr>
            <p:ph idx="1"/>
          </p:nvPr>
        </p:nvSpPr>
        <p:spPr>
          <a:xfrm>
            <a:off x="152400" y="101600"/>
            <a:ext cx="11620500" cy="6629399"/>
          </a:xfrm>
        </p:spPr>
        <p:txBody>
          <a:bodyPr>
            <a:normAutofit/>
          </a:bodyPr>
          <a:lstStyle/>
          <a:p>
            <a:pPr marL="0" indent="0" algn="just">
              <a:buNone/>
            </a:pPr>
            <a:r>
              <a:rPr lang="tr-TR" sz="2000" b="1" dirty="0">
                <a:solidFill>
                  <a:srgbClr val="222222"/>
                </a:solidFill>
                <a:latin typeface="Times New Roman" panose="02020603050405020304" pitchFamily="18" charset="0"/>
                <a:cs typeface="Times New Roman" panose="02020603050405020304" pitchFamily="18" charset="0"/>
              </a:rPr>
              <a:t>11. Bütünleme sınavlarına kalıp kalmayacağımı bilmiyorum. Stajımı Genel Sınavlardan hemen sonra başlatabilir miyim?</a:t>
            </a:r>
          </a:p>
          <a:p>
            <a:pPr marL="0" indent="0" algn="just">
              <a:buNone/>
            </a:pPr>
            <a:r>
              <a:rPr lang="tr-TR" sz="2000" i="1" dirty="0">
                <a:solidFill>
                  <a:srgbClr val="222222"/>
                </a:solidFill>
                <a:latin typeface="Times New Roman" panose="02020603050405020304" pitchFamily="18" charset="0"/>
                <a:cs typeface="Times New Roman" panose="02020603050405020304" pitchFamily="18" charset="0"/>
              </a:rPr>
              <a:t>Cevap: Genel sınavlardan hemen sonra başlatabilirsiniz. Ancak bütünleme sınav haftasında da sınav günleri 2 günden fazla ise stajınız iptal olacaktır. Bu sebeple tavsiye olarak, tek bir staj yapacak öğrencilerin stajlarını bütünleme sınavları sonrasında başlatmaları uygun olacaktır.</a:t>
            </a:r>
          </a:p>
          <a:p>
            <a:pPr marL="0" indent="0" algn="just">
              <a:buNone/>
            </a:pPr>
            <a:r>
              <a:rPr lang="tr-TR" sz="2000" b="1" dirty="0">
                <a:solidFill>
                  <a:srgbClr val="222222"/>
                </a:solidFill>
                <a:latin typeface="Times New Roman" panose="02020603050405020304" pitchFamily="18" charset="0"/>
                <a:cs typeface="Times New Roman" panose="02020603050405020304" pitchFamily="18" charset="0"/>
              </a:rPr>
              <a:t>12. Yaz okuluna gidip gitmeyeceğim belli değil. Yaz okuluna gidersem stajım kabul edilecek mi?</a:t>
            </a:r>
          </a:p>
          <a:p>
            <a:pPr marL="0" indent="0" algn="just">
              <a:buNone/>
            </a:pPr>
            <a:r>
              <a:rPr lang="tr-TR" sz="2000" i="1" dirty="0">
                <a:solidFill>
                  <a:srgbClr val="222222"/>
                </a:solidFill>
                <a:latin typeface="Times New Roman" panose="02020603050405020304" pitchFamily="18" charset="0"/>
                <a:cs typeface="Times New Roman" panose="02020603050405020304" pitchFamily="18" charset="0"/>
              </a:rPr>
              <a:t>Cevap: Yaz okulunda aldığınız dersler haftada 2 günden fazla güne yayılmışsa, stajınız geçersiz sayılacaktır. Staja en az 3 gün gitmeniz gerekecek ve staj bitiş tarihini toplam staj yaptığınız iş günü olarak hesaplamanız gerekecektir. </a:t>
            </a:r>
            <a:r>
              <a:rPr lang="tr-TR" sz="2000" i="1" dirty="0">
                <a:solidFill>
                  <a:srgbClr val="FF0000"/>
                </a:solidFill>
                <a:latin typeface="Times New Roman" panose="02020603050405020304" pitchFamily="18" charset="0"/>
                <a:cs typeface="Times New Roman" panose="02020603050405020304" pitchFamily="18" charset="0"/>
              </a:rPr>
              <a:t>Yaz okuluna gidecek öğrencilerin sigorta işlemlerinin yapılması için haftanın hangi günlerinde staj yapacaklarını numarasının son rakamına göre staj komisyonundaki ilgili öğretim elemanına mutlaka belirtmesi gerekmektedir. </a:t>
            </a:r>
          </a:p>
          <a:p>
            <a:pPr marL="0" indent="0" algn="just">
              <a:buNone/>
            </a:pPr>
            <a:r>
              <a:rPr lang="tr-TR" sz="2000" b="1" dirty="0">
                <a:solidFill>
                  <a:srgbClr val="222222"/>
                </a:solidFill>
                <a:latin typeface="Times New Roman" panose="02020603050405020304" pitchFamily="18" charset="0"/>
                <a:cs typeface="Times New Roman" panose="02020603050405020304" pitchFamily="18" charset="0"/>
              </a:rPr>
              <a:t>13. İkinci sınıfı bitiriyorum ve yaz döneminde iki staj yapmak istiyorum. Yapabilir miyim?</a:t>
            </a:r>
          </a:p>
          <a:p>
            <a:pPr marL="0" indent="0" algn="just">
              <a:buNone/>
            </a:pPr>
            <a:r>
              <a:rPr lang="tr-TR" sz="2000" i="1" dirty="0">
                <a:solidFill>
                  <a:srgbClr val="222222"/>
                </a:solidFill>
                <a:latin typeface="Times New Roman" panose="02020603050405020304" pitchFamily="18" charset="0"/>
                <a:cs typeface="Times New Roman" panose="02020603050405020304" pitchFamily="18" charset="0"/>
              </a:rPr>
              <a:t>Cevap: İkinci sınıf öğrencileri yaz döneminde sadece Yaz Stajı-1 (YS1) stajını yapabilirler ve bu stajın Şantiye stajı olması zorunludur. Yaz Stajı-2 (YS2) stajlarını ise sonraki yaz döneminde yapacaklardır.</a:t>
            </a:r>
          </a:p>
          <a:p>
            <a:pPr marL="0" indent="0" algn="just">
              <a:buNone/>
            </a:pPr>
            <a:r>
              <a:rPr lang="tr-TR" sz="2000" b="1" dirty="0">
                <a:solidFill>
                  <a:srgbClr val="222222"/>
                </a:solidFill>
                <a:latin typeface="Times New Roman" panose="02020603050405020304" pitchFamily="18" charset="0"/>
                <a:cs typeface="Times New Roman" panose="02020603050405020304" pitchFamily="18" charset="0"/>
              </a:rPr>
              <a:t>14. Üçüncü sınıfı bitiriyorum ve yaz döneminde iki staj yapmak istiyorum. Yapabilir miyim?</a:t>
            </a:r>
          </a:p>
          <a:p>
            <a:pPr marL="0" indent="0" algn="just">
              <a:buNone/>
            </a:pPr>
            <a:r>
              <a:rPr lang="tr-TR" sz="2000" i="1" dirty="0">
                <a:solidFill>
                  <a:srgbClr val="222222"/>
                </a:solidFill>
                <a:latin typeface="Times New Roman" panose="02020603050405020304" pitchFamily="18" charset="0"/>
                <a:cs typeface="Times New Roman" panose="02020603050405020304" pitchFamily="18" charset="0"/>
              </a:rPr>
              <a:t>Cevap: Üçüncü sınıf öğrencileri yaz okuluna gitmemeleri ve ilgili yaz dönemi içerisinde genel sınav haftasından sonra ve bir sonraki dönemin derslerinin başlamasından önce stajlarını bitirmek koşuluyla Yaz Stajı-1 (YS1) ve Yaz Stajı-2 (YS2) stajlarını yapabilirler ve YS1 stajının Şantiye stajı olması zorunludur. </a:t>
            </a:r>
          </a:p>
          <a:p>
            <a:pPr marL="0" indent="0" algn="just">
              <a:buNone/>
            </a:pPr>
            <a:endParaRPr lang="tr-TR" sz="2000" i="1" dirty="0">
              <a:solidFill>
                <a:srgbClr val="222222"/>
              </a:solidFill>
              <a:latin typeface="Times New Roman" panose="02020603050405020304" pitchFamily="18" charset="0"/>
              <a:cs typeface="Times New Roman" panose="02020603050405020304" pitchFamily="18" charset="0"/>
            </a:endParaRPr>
          </a:p>
          <a:p>
            <a:pPr marL="0" indent="0" algn="just">
              <a:buNone/>
            </a:pPr>
            <a:endParaRPr lang="tr-TR" sz="2000" i="1" dirty="0">
              <a:solidFill>
                <a:srgbClr val="222222"/>
              </a:solidFill>
              <a:latin typeface="Times New Roman" panose="02020603050405020304" pitchFamily="18" charset="0"/>
              <a:cs typeface="Times New Roman" panose="02020603050405020304" pitchFamily="18" charset="0"/>
            </a:endParaRPr>
          </a:p>
          <a:p>
            <a:pPr marL="0" indent="0" algn="just">
              <a:buNone/>
            </a:pPr>
            <a:endParaRPr lang="tr-TR"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06421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İçerik Yer Tutucusu 2"/>
          <p:cNvSpPr>
            <a:spLocks noGrp="1"/>
          </p:cNvSpPr>
          <p:nvPr>
            <p:ph idx="1"/>
          </p:nvPr>
        </p:nvSpPr>
        <p:spPr>
          <a:xfrm>
            <a:off x="152400" y="101600"/>
            <a:ext cx="11620500" cy="6589757"/>
          </a:xfrm>
          <a:solidFill>
            <a:schemeClr val="bg1"/>
          </a:solidFill>
        </p:spPr>
        <p:txBody>
          <a:bodyPr>
            <a:normAutofit/>
          </a:bodyPr>
          <a:lstStyle/>
          <a:p>
            <a:pPr marL="0" indent="0" algn="just">
              <a:buNone/>
            </a:pPr>
            <a:r>
              <a:rPr lang="tr-TR" sz="2400" b="1" dirty="0">
                <a:solidFill>
                  <a:srgbClr val="222222"/>
                </a:solidFill>
                <a:latin typeface="Times New Roman" panose="02020603050405020304" pitchFamily="18" charset="0"/>
                <a:cs typeface="Times New Roman" panose="02020603050405020304" pitchFamily="18" charset="0"/>
              </a:rPr>
              <a:t>15. Bu yaz döneminde iki staj yapacağım. Bütünleme ve Yaz Okuluna kalıp kalmayacağım belli değil. Staja başvuru için nasıl bir yol izleyeceğiz?</a:t>
            </a:r>
          </a:p>
          <a:p>
            <a:pPr marL="0" indent="0" algn="just">
              <a:buNone/>
            </a:pPr>
            <a:r>
              <a:rPr lang="tr-TR" sz="2400" i="1" dirty="0">
                <a:solidFill>
                  <a:srgbClr val="222222"/>
                </a:solidFill>
                <a:latin typeface="Times New Roman" panose="02020603050405020304" pitchFamily="18" charset="0"/>
                <a:cs typeface="Times New Roman" panose="02020603050405020304" pitchFamily="18" charset="0"/>
              </a:rPr>
              <a:t>Cevap: </a:t>
            </a:r>
            <a:r>
              <a:rPr lang="tr-TR" sz="2400" i="1" dirty="0">
                <a:solidFill>
                  <a:srgbClr val="FF0000"/>
                </a:solidFill>
                <a:latin typeface="Times New Roman" panose="02020603050405020304" pitchFamily="18" charset="0"/>
                <a:cs typeface="Times New Roman" panose="02020603050405020304" pitchFamily="18" charset="0"/>
              </a:rPr>
              <a:t>Bütünlemeye girme durumu olanların başvuru tarihinin son günlerine kadar beklemesi tavsiye edilmektedir. </a:t>
            </a:r>
            <a:r>
              <a:rPr lang="tr-TR" sz="2400" i="1" dirty="0">
                <a:solidFill>
                  <a:srgbClr val="222222"/>
                </a:solidFill>
                <a:latin typeface="Times New Roman" panose="02020603050405020304" pitchFamily="18" charset="0"/>
                <a:cs typeface="Times New Roman" panose="02020603050405020304" pitchFamily="18" charset="0"/>
              </a:rPr>
              <a:t>Yaz okulu içinde eğer 2 ders alacaklarsa haftada 3 gün üzerinden staj başlangıç ve bitiş tarihlerini belirleyip ilgili komisyon üyesine başvuru yapabilirler. Ancak daha sonraki kontrollerde öğrenci beyanı ile uyuşmayan durum olursa stajı iptal edilir. Sorumluluk öğrenciye aittir.</a:t>
            </a:r>
          </a:p>
          <a:p>
            <a:pPr marL="0" indent="0" algn="just">
              <a:buNone/>
            </a:pPr>
            <a:r>
              <a:rPr lang="tr-TR" sz="2400" b="1" dirty="0">
                <a:solidFill>
                  <a:srgbClr val="222222"/>
                </a:solidFill>
                <a:latin typeface="Times New Roman" panose="02020603050405020304" pitchFamily="18" charset="0"/>
                <a:cs typeface="Times New Roman" panose="02020603050405020304" pitchFamily="18" charset="0"/>
              </a:rPr>
              <a:t>16. Danışman Staj Onayı dilekçesini dolduracak mıyız? </a:t>
            </a:r>
          </a:p>
          <a:p>
            <a:pPr marL="0" indent="0" algn="just">
              <a:buNone/>
            </a:pPr>
            <a:r>
              <a:rPr lang="tr-TR" sz="2400" i="1" dirty="0">
                <a:solidFill>
                  <a:srgbClr val="222222"/>
                </a:solidFill>
                <a:latin typeface="Times New Roman" panose="02020603050405020304" pitchFamily="18" charset="0"/>
                <a:cs typeface="Times New Roman" panose="02020603050405020304" pitchFamily="18" charset="0"/>
              </a:rPr>
              <a:t>Cevap: Öğrencilerin dönem içi, genel sınav, bütünleme ve yaz okulu süresince staj yapabilmeleri için haftada en fazla 2 gün derslerinin/sınavlarının olması gerekmektedir. Bu durumu 2. 3. Ve 4. (uzatmalı öğrenciler hariç) sınıflar sağlayamamaktadır. Uzatmalı olup gerekli şartları sağlayan öğrenciler için ise danışman onayı istemekteyiz. 2. 3. Ve 4. (uzatmalı öğrenciler hariç) sınıflar için herhangi bir danışman onayı şu aşamada istememekteyiz. </a:t>
            </a:r>
          </a:p>
          <a:p>
            <a:pPr marL="0" indent="0" algn="just">
              <a:buNone/>
            </a:pPr>
            <a:r>
              <a:rPr lang="tr-TR" sz="2400" b="1" dirty="0">
                <a:solidFill>
                  <a:srgbClr val="FF0000"/>
                </a:solidFill>
                <a:latin typeface="Times New Roman" panose="02020603050405020304" pitchFamily="18" charset="0"/>
                <a:cs typeface="Times New Roman" panose="02020603050405020304" pitchFamily="18" charset="0"/>
              </a:rPr>
              <a:t>17. 2023-2024 Akademik Takvimi belli değil, staj son tarihi değişti mi? </a:t>
            </a:r>
          </a:p>
          <a:p>
            <a:pPr marL="0" indent="0" algn="just">
              <a:buNone/>
            </a:pPr>
            <a:r>
              <a:rPr lang="tr-TR" sz="2400" i="1" dirty="0">
                <a:solidFill>
                  <a:srgbClr val="FF0000"/>
                </a:solidFill>
                <a:latin typeface="Times New Roman" panose="02020603050405020304" pitchFamily="18" charset="0"/>
                <a:cs typeface="Times New Roman" panose="02020603050405020304" pitchFamily="18" charset="0"/>
              </a:rPr>
              <a:t>Cevap: Evet, Akademik takvim belli olduktan sonra staj son tarihi güncellenebilecektir. Bu sebeple öğrencilerimizin güncel duyuruları  internet sitemizden takip etmeleri tavsiye edilir.</a:t>
            </a:r>
            <a:endParaRPr lang="tr-TR" sz="2400" i="1" dirty="0">
              <a:solidFill>
                <a:srgbClr val="222222"/>
              </a:solidFill>
              <a:latin typeface="Times New Roman" panose="02020603050405020304" pitchFamily="18" charset="0"/>
              <a:cs typeface="Times New Roman" panose="02020603050405020304" pitchFamily="18" charset="0"/>
            </a:endParaRPr>
          </a:p>
          <a:p>
            <a:pPr marL="0" indent="0" algn="just">
              <a:buNone/>
            </a:pPr>
            <a:endParaRPr lang="tr-TR" sz="2400" i="1" dirty="0">
              <a:solidFill>
                <a:srgbClr val="222222"/>
              </a:solidFill>
              <a:latin typeface="Times New Roman" panose="02020603050405020304" pitchFamily="18" charset="0"/>
              <a:cs typeface="Times New Roman" panose="02020603050405020304" pitchFamily="18" charset="0"/>
            </a:endParaRPr>
          </a:p>
          <a:p>
            <a:pPr marL="0" indent="0" algn="just">
              <a:buNone/>
            </a:pPr>
            <a:endParaRPr lang="tr-TR" sz="2400" i="1" dirty="0">
              <a:solidFill>
                <a:srgbClr val="222222"/>
              </a:solidFill>
              <a:latin typeface="Times New Roman" panose="02020603050405020304" pitchFamily="18" charset="0"/>
              <a:cs typeface="Times New Roman" panose="02020603050405020304" pitchFamily="18" charset="0"/>
            </a:endParaRPr>
          </a:p>
          <a:p>
            <a:pPr marL="0" indent="0" algn="just">
              <a:buNone/>
            </a:pPr>
            <a:endParaRPr lang="tr-TR" sz="2400" i="1" dirty="0">
              <a:solidFill>
                <a:srgbClr val="222222"/>
              </a:solidFill>
              <a:latin typeface="Times New Roman" panose="02020603050405020304" pitchFamily="18" charset="0"/>
              <a:cs typeface="Times New Roman" panose="02020603050405020304" pitchFamily="18" charset="0"/>
            </a:endParaRPr>
          </a:p>
          <a:p>
            <a:pPr marL="0" indent="0" algn="just">
              <a:buNone/>
            </a:pPr>
            <a:endParaRPr lang="tr-TR" sz="2000" i="1" dirty="0">
              <a:solidFill>
                <a:srgbClr val="222222"/>
              </a:solidFill>
              <a:latin typeface="Times New Roman" panose="02020603050405020304" pitchFamily="18" charset="0"/>
              <a:cs typeface="Times New Roman" panose="02020603050405020304" pitchFamily="18" charset="0"/>
            </a:endParaRPr>
          </a:p>
          <a:p>
            <a:pPr marL="0" indent="0" algn="just">
              <a:buNone/>
            </a:pPr>
            <a:endParaRPr lang="tr-TR" sz="2000" i="1" dirty="0">
              <a:solidFill>
                <a:srgbClr val="222222"/>
              </a:solidFill>
              <a:latin typeface="Times New Roman" panose="02020603050405020304" pitchFamily="18" charset="0"/>
              <a:cs typeface="Times New Roman" panose="02020603050405020304" pitchFamily="18" charset="0"/>
            </a:endParaRPr>
          </a:p>
          <a:p>
            <a:pPr marL="0" indent="0" algn="just">
              <a:buNone/>
            </a:pPr>
            <a:endParaRPr lang="tr-TR"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6669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77808014-C146-4B0C-9C99-67F9B501561B}"/>
              </a:ext>
            </a:extLst>
          </p:cNvPr>
          <p:cNvSpPr txBox="1"/>
          <p:nvPr/>
        </p:nvSpPr>
        <p:spPr>
          <a:xfrm>
            <a:off x="157208" y="131686"/>
            <a:ext cx="11963400" cy="646331"/>
          </a:xfrm>
          <a:prstGeom prst="rect">
            <a:avLst/>
          </a:prstGeom>
          <a:solidFill>
            <a:srgbClr val="FFC000"/>
          </a:solidFill>
          <a:ln>
            <a:solidFill>
              <a:schemeClr val="tx1"/>
            </a:solidFill>
          </a:ln>
        </p:spPr>
        <p:txBody>
          <a:bodyPr wrap="square" rtlCol="0">
            <a:spAutoFit/>
          </a:bodyPr>
          <a:lstStyle/>
          <a:p>
            <a:pPr algn="just"/>
            <a:r>
              <a:rPr lang="tr-TR" dirty="0">
                <a:latin typeface="Times New Roman" panose="02020603050405020304" pitchFamily="18" charset="0"/>
                <a:cs typeface="Times New Roman" panose="02020603050405020304" pitchFamily="18" charset="0"/>
              </a:rPr>
              <a:t>2024-2025 Yaz dönemi YS1- YS2 stajı yapacak öğrenciler, aşağıdaki belgeleri hazırlayarak ilgili staj komisyon üyesine teslim etmelidir.</a:t>
            </a:r>
          </a:p>
        </p:txBody>
      </p:sp>
      <p:sp>
        <p:nvSpPr>
          <p:cNvPr id="8" name="Metin kutusu 7">
            <a:extLst>
              <a:ext uri="{FF2B5EF4-FFF2-40B4-BE49-F238E27FC236}">
                <a16:creationId xmlns:a16="http://schemas.microsoft.com/office/drawing/2014/main" id="{21E3B962-E077-4513-B4E0-90FC794DC19D}"/>
              </a:ext>
            </a:extLst>
          </p:cNvPr>
          <p:cNvSpPr txBox="1"/>
          <p:nvPr/>
        </p:nvSpPr>
        <p:spPr>
          <a:xfrm>
            <a:off x="157208" y="878643"/>
            <a:ext cx="11963400" cy="4254819"/>
          </a:xfrm>
          <a:prstGeom prst="rect">
            <a:avLst/>
          </a:prstGeom>
          <a:noFill/>
        </p:spPr>
        <p:txBody>
          <a:bodyPr wrap="square" rtlCol="0">
            <a:spAutoFit/>
          </a:bodyPr>
          <a:lstStyle/>
          <a:p>
            <a:pPr algn="just">
              <a:lnSpc>
                <a:spcPct val="150000"/>
              </a:lnSpc>
            </a:pPr>
            <a:r>
              <a:rPr lang="tr-TR" sz="1400" b="1" dirty="0">
                <a:latin typeface="Times New Roman" panose="02020603050405020304" pitchFamily="18" charset="0"/>
                <a:cs typeface="Times New Roman" panose="02020603050405020304" pitchFamily="18" charset="0"/>
              </a:rPr>
              <a:t>1. Başvuru Dilekçesi:</a:t>
            </a:r>
            <a:r>
              <a:rPr lang="tr-TR" sz="1400" dirty="0">
                <a:latin typeface="Times New Roman" panose="02020603050405020304" pitchFamily="18" charset="0"/>
                <a:cs typeface="Times New Roman" panose="02020603050405020304" pitchFamily="18" charset="0"/>
              </a:rPr>
              <a:t> Dilekçe yazılıp imzalanacak ve pdf formatında taratılacaktır.</a:t>
            </a:r>
          </a:p>
          <a:p>
            <a:pPr algn="just">
              <a:lnSpc>
                <a:spcPct val="150000"/>
              </a:lnSpc>
            </a:pPr>
            <a:r>
              <a:rPr lang="tr-TR" sz="1400" b="1" dirty="0">
                <a:latin typeface="Times New Roman" panose="02020603050405020304" pitchFamily="18" charset="0"/>
                <a:cs typeface="Times New Roman" panose="02020603050405020304" pitchFamily="18" charset="0"/>
              </a:rPr>
              <a:t>2. İşyeri Kabul Belgesi (Ek 1-A veya Ek 1-B): </a:t>
            </a:r>
            <a:r>
              <a:rPr lang="tr-TR" sz="1400" dirty="0">
                <a:latin typeface="Times New Roman" panose="02020603050405020304" pitchFamily="18" charset="0"/>
                <a:cs typeface="Times New Roman" panose="02020603050405020304" pitchFamily="18" charset="0"/>
              </a:rPr>
              <a:t>Kılavuzda belirtilen duruma göre (Ek 1-A veya Ek 1-B) İşyeri kabul belgesi staj yapılacak işyerine imzalatılacak ve pdf formatında taratılacaktır.</a:t>
            </a:r>
          </a:p>
          <a:p>
            <a:pPr algn="just">
              <a:lnSpc>
                <a:spcPct val="150000"/>
              </a:lnSpc>
            </a:pPr>
            <a:r>
              <a:rPr lang="tr-TR" sz="1400" b="1" dirty="0">
                <a:latin typeface="Times New Roman" panose="02020603050405020304" pitchFamily="18" charset="0"/>
                <a:cs typeface="Times New Roman" panose="02020603050405020304" pitchFamily="18" charset="0"/>
              </a:rPr>
              <a:t>3. Nüfus Cüzdanı Fotokopisi: </a:t>
            </a:r>
            <a:r>
              <a:rPr lang="tr-TR" sz="1400" dirty="0">
                <a:latin typeface="Times New Roman" panose="02020603050405020304" pitchFamily="18" charset="0"/>
                <a:cs typeface="Times New Roman" panose="02020603050405020304" pitchFamily="18" charset="0"/>
              </a:rPr>
              <a:t>Pdf formatında taratılacaktır.</a:t>
            </a:r>
          </a:p>
          <a:p>
            <a:pPr algn="just">
              <a:lnSpc>
                <a:spcPct val="150000"/>
              </a:lnSpc>
            </a:pPr>
            <a:r>
              <a:rPr lang="tr-TR" sz="1400" b="1" dirty="0">
                <a:latin typeface="Times New Roman" panose="02020603050405020304" pitchFamily="18" charset="0"/>
                <a:cs typeface="Times New Roman" panose="02020603050405020304" pitchFamily="18" charset="0"/>
              </a:rPr>
              <a:t>4. Beyan ve Taahhütname (Ek 2-A veya Ek 2-B): </a:t>
            </a:r>
            <a:r>
              <a:rPr lang="tr-TR" sz="1400" dirty="0">
                <a:latin typeface="Times New Roman" panose="02020603050405020304" pitchFamily="18" charset="0"/>
                <a:cs typeface="Times New Roman" panose="02020603050405020304" pitchFamily="18" charset="0"/>
              </a:rPr>
              <a:t>Kılavuzda belirtilen duruma göre (Ek 2-A veya Ek 2-B) doldurulacak ve pdf formatında taratılacaktır.</a:t>
            </a:r>
          </a:p>
          <a:p>
            <a:pPr algn="just">
              <a:lnSpc>
                <a:spcPct val="150000"/>
              </a:lnSpc>
            </a:pPr>
            <a:r>
              <a:rPr lang="tr-TR" sz="1400" b="1" dirty="0">
                <a:latin typeface="Times New Roman" panose="02020603050405020304" pitchFamily="18" charset="0"/>
                <a:cs typeface="Times New Roman" panose="02020603050405020304" pitchFamily="18" charset="0"/>
              </a:rPr>
              <a:t>5. Staj Ücretlerine İşsizlik Fonu Katkısı Öğrenci ve İşveren Bilgi Formu: </a:t>
            </a:r>
            <a:r>
              <a:rPr lang="tr-TR" sz="1400" dirty="0">
                <a:latin typeface="Times New Roman" panose="02020603050405020304" pitchFamily="18" charset="0"/>
                <a:cs typeface="Times New Roman" panose="02020603050405020304" pitchFamily="18" charset="0"/>
              </a:rPr>
              <a:t>2 adet hazırlanacak ve pdf formatında taratılacaktır.</a:t>
            </a:r>
          </a:p>
          <a:p>
            <a:pPr algn="just">
              <a:lnSpc>
                <a:spcPct val="150000"/>
              </a:lnSpc>
            </a:pPr>
            <a:r>
              <a:rPr lang="tr-TR" sz="1400" b="1" dirty="0">
                <a:latin typeface="Times New Roman" panose="02020603050405020304" pitchFamily="18" charset="0"/>
                <a:cs typeface="Times New Roman" panose="02020603050405020304" pitchFamily="18" charset="0"/>
              </a:rPr>
              <a:t>6. SPAS (Sağlık Provizyon Aktivasyon Sistemi) Belgesi: </a:t>
            </a:r>
            <a:r>
              <a:rPr lang="tr-TR" sz="1400" dirty="0">
                <a:latin typeface="Times New Roman" panose="02020603050405020304" pitchFamily="18" charset="0"/>
                <a:cs typeface="Times New Roman" panose="02020603050405020304" pitchFamily="18" charset="0"/>
              </a:rPr>
              <a:t>e-devlet sistemi üzerinde </a:t>
            </a:r>
            <a:r>
              <a:rPr lang="tr-TR" sz="1400" dirty="0" err="1">
                <a:latin typeface="Times New Roman" panose="02020603050405020304" pitchFamily="18" charset="0"/>
                <a:cs typeface="Times New Roman" panose="02020603050405020304" pitchFamily="18" charset="0"/>
              </a:rPr>
              <a:t>Barkodlu</a:t>
            </a:r>
            <a:r>
              <a:rPr lang="tr-TR" sz="1400" dirty="0">
                <a:latin typeface="Times New Roman" panose="02020603050405020304" pitchFamily="18" charset="0"/>
                <a:cs typeface="Times New Roman" panose="02020603050405020304" pitchFamily="18" charset="0"/>
              </a:rPr>
              <a:t> SPAS Belgesi oluşturulacaktır.</a:t>
            </a:r>
          </a:p>
          <a:p>
            <a:pPr algn="just">
              <a:lnSpc>
                <a:spcPct val="150000"/>
              </a:lnSpc>
            </a:pPr>
            <a:r>
              <a:rPr lang="tr-TR" sz="1400" b="1" dirty="0">
                <a:latin typeface="Times New Roman" panose="02020603050405020304" pitchFamily="18" charset="0"/>
                <a:cs typeface="Times New Roman" panose="02020603050405020304" pitchFamily="18" charset="0"/>
              </a:rPr>
              <a:t>7.Sigortalı İşe Giriş Bildirgesinin temini</a:t>
            </a:r>
            <a:r>
              <a:rPr lang="tr-TR" sz="1400" dirty="0">
                <a:latin typeface="Times New Roman" panose="02020603050405020304" pitchFamily="18" charset="0"/>
                <a:cs typeface="Times New Roman" panose="02020603050405020304" pitchFamily="18" charset="0"/>
              </a:rPr>
              <a:t>: Bu belge staj başvurusu yapıldıktan sonra ilgili bölüm staj komisyonu üyesi tarafından size mail atılacaktır. Bu belge staj yapılacak işyerine teslim edilecektir. </a:t>
            </a:r>
          </a:p>
          <a:p>
            <a:pPr algn="just">
              <a:lnSpc>
                <a:spcPct val="150000"/>
              </a:lnSpc>
            </a:pPr>
            <a:r>
              <a:rPr lang="tr-TR" sz="1400" b="1" dirty="0">
                <a:latin typeface="Times New Roman" panose="02020603050405020304" pitchFamily="18" charset="0"/>
                <a:cs typeface="Times New Roman" panose="02020603050405020304" pitchFamily="18" charset="0"/>
              </a:rPr>
              <a:t>8.Gerekli olabilecek diğer belgelerin temini</a:t>
            </a:r>
            <a:endParaRPr lang="tr-TR" sz="1400" dirty="0">
              <a:latin typeface="Times New Roman" panose="02020603050405020304" pitchFamily="18" charset="0"/>
              <a:cs typeface="Times New Roman" panose="02020603050405020304" pitchFamily="18" charset="0"/>
            </a:endParaRPr>
          </a:p>
          <a:p>
            <a:pPr algn="just">
              <a:lnSpc>
                <a:spcPct val="150000"/>
              </a:lnSpc>
            </a:pPr>
            <a:r>
              <a:rPr lang="tr-TR" sz="1400" b="1" dirty="0">
                <a:latin typeface="Times New Roman" panose="02020603050405020304" pitchFamily="18" charset="0"/>
                <a:cs typeface="Times New Roman" panose="02020603050405020304" pitchFamily="18" charset="0"/>
              </a:rPr>
              <a:t>9. Staj Sicil Fişinin Temini (Ek 4): </a:t>
            </a:r>
            <a:r>
              <a:rPr lang="tr-TR" sz="1400" dirty="0">
                <a:latin typeface="Times New Roman" panose="02020603050405020304" pitchFamily="18" charset="0"/>
                <a:cs typeface="Times New Roman" panose="02020603050405020304" pitchFamily="18" charset="0"/>
              </a:rPr>
              <a:t>2 adet hazırlanacak ve staj bitiminde işyerindeki amire verilerek doldurulması istenecek ve kapalı zarfta size teslim edilmesi istenecektir.</a:t>
            </a:r>
          </a:p>
          <a:p>
            <a:pPr algn="just">
              <a:lnSpc>
                <a:spcPct val="150000"/>
              </a:lnSpc>
            </a:pPr>
            <a:r>
              <a:rPr lang="tr-TR" sz="1400" b="1" dirty="0">
                <a:latin typeface="Times New Roman" panose="02020603050405020304" pitchFamily="18" charset="0"/>
                <a:cs typeface="Times New Roman" panose="02020603050405020304" pitchFamily="18" charset="0"/>
              </a:rPr>
              <a:t>10. ZORUNLU.xls </a:t>
            </a:r>
            <a:r>
              <a:rPr lang="tr-TR" sz="1400" b="1" dirty="0" err="1">
                <a:latin typeface="Times New Roman" panose="02020603050405020304" pitchFamily="18" charset="0"/>
                <a:cs typeface="Times New Roman" panose="02020603050405020304" pitchFamily="18" charset="0"/>
              </a:rPr>
              <a:t>excel</a:t>
            </a:r>
            <a:r>
              <a:rPr lang="tr-TR" sz="1400" b="1" dirty="0">
                <a:latin typeface="Times New Roman" panose="02020603050405020304" pitchFamily="18" charset="0"/>
                <a:cs typeface="Times New Roman" panose="02020603050405020304" pitchFamily="18" charset="0"/>
              </a:rPr>
              <a:t> dosyasının doldurulması ve komisyon üyelerine gönderilmesi gereklidir.</a:t>
            </a:r>
          </a:p>
        </p:txBody>
      </p:sp>
    </p:spTree>
    <p:extLst>
      <p:ext uri="{BB962C8B-B14F-4D97-AF65-F5344CB8AC3E}">
        <p14:creationId xmlns:p14="http://schemas.microsoft.com/office/powerpoint/2010/main" val="1996535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77808014-C146-4B0C-9C99-67F9B501561B}"/>
              </a:ext>
            </a:extLst>
          </p:cNvPr>
          <p:cNvSpPr txBox="1"/>
          <p:nvPr/>
        </p:nvSpPr>
        <p:spPr>
          <a:xfrm>
            <a:off x="199624" y="1166990"/>
            <a:ext cx="11070454" cy="400110"/>
          </a:xfrm>
          <a:prstGeom prst="rect">
            <a:avLst/>
          </a:prstGeom>
          <a:noFill/>
        </p:spPr>
        <p:txBody>
          <a:bodyPr wrap="square" rtlCol="0">
            <a:spAutoFit/>
          </a:bodyPr>
          <a:lstStyle/>
          <a:p>
            <a:r>
              <a:rPr lang="tr-TR" sz="2000" b="1" u="sng" dirty="0">
                <a:latin typeface="Times New Roman" panose="02020603050405020304" pitchFamily="18" charset="0"/>
                <a:cs typeface="Times New Roman" panose="02020603050405020304" pitchFamily="18" charset="0"/>
              </a:rPr>
              <a:t>Yaz Stajı ile ilgili önemli bilgiler:</a:t>
            </a:r>
          </a:p>
        </p:txBody>
      </p:sp>
      <p:sp>
        <p:nvSpPr>
          <p:cNvPr id="6" name="Metin kutusu 5">
            <a:extLst>
              <a:ext uri="{FF2B5EF4-FFF2-40B4-BE49-F238E27FC236}">
                <a16:creationId xmlns:a16="http://schemas.microsoft.com/office/drawing/2014/main" id="{ED709E4C-9C09-438C-8A93-7833C11F5A7D}"/>
              </a:ext>
            </a:extLst>
          </p:cNvPr>
          <p:cNvSpPr txBox="1"/>
          <p:nvPr/>
        </p:nvSpPr>
        <p:spPr>
          <a:xfrm>
            <a:off x="199624" y="1752963"/>
            <a:ext cx="11792752" cy="3054426"/>
          </a:xfrm>
          <a:prstGeom prst="rect">
            <a:avLst/>
          </a:prstGeom>
          <a:noFill/>
        </p:spPr>
        <p:txBody>
          <a:bodyPr wrap="square">
            <a:spAutoFit/>
          </a:bodyPr>
          <a:lstStyle/>
          <a:p>
            <a:pPr algn="just">
              <a:lnSpc>
                <a:spcPct val="150000"/>
              </a:lnSpc>
              <a:spcAft>
                <a:spcPts val="800"/>
              </a:spcAft>
            </a:pPr>
            <a:r>
              <a:rPr lang="tr-TR" sz="1600" dirty="0">
                <a:effectLst/>
                <a:latin typeface="Times New Roman" panose="02020603050405020304" pitchFamily="18" charset="0"/>
                <a:ea typeface="Calibri" panose="020F0502020204030204" pitchFamily="34" charset="0"/>
                <a:cs typeface="Times New Roman" panose="02020603050405020304" pitchFamily="18" charset="0"/>
              </a:rPr>
              <a:t>2025 yaz döneminde staj yapmak isteyen öğrencilerimizin </a:t>
            </a:r>
            <a:r>
              <a:rPr lang="tr-TR" sz="16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16</a:t>
            </a:r>
            <a:r>
              <a:rPr lang="tr-TR" sz="16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.05.2025 Cuma </a:t>
            </a:r>
            <a:r>
              <a:rPr lang="tr-TR" sz="1600" dirty="0">
                <a:effectLst/>
                <a:latin typeface="Times New Roman" panose="02020603050405020304" pitchFamily="18" charset="0"/>
                <a:ea typeface="Calibri" panose="020F0502020204030204" pitchFamily="34" charset="0"/>
                <a:cs typeface="Times New Roman" panose="02020603050405020304" pitchFamily="18" charset="0"/>
              </a:rPr>
              <a:t>günü mesai bitimine kadar öğrenci numarasının son rakamına göre bölüm web sayfası staj duyuruları kısmında belirtilen staj komisyon üyelerine ilgili belgelerini eksiksiz bir şekilde göndermeleri gerekmektedir. Gönderilecek belgeler bölüm duyurularımızda mevcuttur.</a:t>
            </a:r>
          </a:p>
          <a:p>
            <a:pPr algn="just">
              <a:lnSpc>
                <a:spcPct val="107000"/>
              </a:lnSpc>
              <a:spcAft>
                <a:spcPts val="800"/>
              </a:spcAft>
            </a:pPr>
            <a:r>
              <a:rPr lang="tr-TR" sz="1600" dirty="0">
                <a:effectLst/>
                <a:latin typeface="Times New Roman" panose="02020603050405020304" pitchFamily="18" charset="0"/>
                <a:ea typeface="Calibri" panose="020F0502020204030204" pitchFamily="34" charset="0"/>
                <a:cs typeface="Times New Roman" panose="02020603050405020304" pitchFamily="18" charset="0"/>
              </a:rPr>
              <a:t>Zorunlu staj dönemi bütünleme sınav programının sona erdiği tarih ile bir sonraki eğitim ve öğretim yılı başlangıç tarihi arasındaki dönemde öğrenciler staj yapabilmektedir. Yaz stajları bütünleme tarihinin bitiminden başlamaktadır. </a:t>
            </a:r>
          </a:p>
          <a:p>
            <a:pPr algn="just">
              <a:lnSpc>
                <a:spcPct val="107000"/>
              </a:lnSpc>
              <a:spcAft>
                <a:spcPts val="800"/>
              </a:spcAft>
            </a:pPr>
            <a:r>
              <a:rPr lang="tr-TR" sz="16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15 Temmuz 2025, 06-09 Haziran 2025</a:t>
            </a:r>
            <a:r>
              <a:rPr lang="tr-TR" sz="1600" dirty="0">
                <a:effectLst/>
                <a:latin typeface="Times New Roman" panose="02020603050405020304" pitchFamily="18" charset="0"/>
                <a:ea typeface="Calibri" panose="020F0502020204030204" pitchFamily="34" charset="0"/>
                <a:cs typeface="Times New Roman" panose="02020603050405020304" pitchFamily="18" charset="0"/>
              </a:rPr>
              <a:t> ve </a:t>
            </a:r>
            <a:r>
              <a:rPr lang="tr-TR" sz="16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30 Ağustos 2025 </a:t>
            </a:r>
            <a:r>
              <a:rPr lang="tr-TR" sz="1600" dirty="0">
                <a:effectLst/>
                <a:latin typeface="Times New Roman" panose="02020603050405020304" pitchFamily="18" charset="0"/>
                <a:ea typeface="Calibri" panose="020F0502020204030204" pitchFamily="34" charset="0"/>
                <a:cs typeface="Times New Roman" panose="02020603050405020304" pitchFamily="18" charset="0"/>
              </a:rPr>
              <a:t>tarihlerinde resmi tatil olduğu için staj yapılamayacaktır. Ayrıca hafta sonları staj yapılmayacaktır. Bu sebeple öğrencilerin belirtilen tarihlere göre staj tarihlerini ayarlamaları gerekmektedir.</a:t>
            </a:r>
          </a:p>
          <a:p>
            <a:r>
              <a:rPr lang="tr-TR" sz="1600" dirty="0">
                <a:solidFill>
                  <a:srgbClr val="FF0000"/>
                </a:solidFill>
              </a:rPr>
              <a:t>Zorunlu staj dönemi genel sınav programının sona erdiği tarih ile bir sonraki eğitim ve öğretim yılı başlangıç tarihi arasındaki dönemde öğrenciler staj yapabilmektedir. </a:t>
            </a:r>
          </a:p>
        </p:txBody>
      </p:sp>
    </p:spTree>
    <p:extLst>
      <p:ext uri="{BB962C8B-B14F-4D97-AF65-F5344CB8AC3E}">
        <p14:creationId xmlns:p14="http://schemas.microsoft.com/office/powerpoint/2010/main" val="1427442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77808014-C146-4B0C-9C99-67F9B501561B}"/>
              </a:ext>
            </a:extLst>
          </p:cNvPr>
          <p:cNvSpPr txBox="1"/>
          <p:nvPr/>
        </p:nvSpPr>
        <p:spPr>
          <a:xfrm>
            <a:off x="399248" y="106286"/>
            <a:ext cx="11070454" cy="400110"/>
          </a:xfrm>
          <a:prstGeom prst="rect">
            <a:avLst/>
          </a:prstGeom>
          <a:noFill/>
        </p:spPr>
        <p:txBody>
          <a:bodyPr wrap="square" rtlCol="0">
            <a:spAutoFit/>
          </a:bodyPr>
          <a:lstStyle/>
          <a:p>
            <a:r>
              <a:rPr lang="tr-TR" sz="2000" b="1" u="sng" dirty="0">
                <a:latin typeface="Times New Roman" panose="02020603050405020304" pitchFamily="18" charset="0"/>
                <a:cs typeface="Times New Roman" panose="02020603050405020304" pitchFamily="18" charset="0"/>
              </a:rPr>
              <a:t>Yaz Stajı ile ilgili önemli bilgiler:</a:t>
            </a:r>
          </a:p>
        </p:txBody>
      </p:sp>
      <p:sp>
        <p:nvSpPr>
          <p:cNvPr id="8" name="Metin kutusu 7">
            <a:extLst>
              <a:ext uri="{FF2B5EF4-FFF2-40B4-BE49-F238E27FC236}">
                <a16:creationId xmlns:a16="http://schemas.microsoft.com/office/drawing/2014/main" id="{21E3B962-E077-4513-B4E0-90FC794DC19D}"/>
              </a:ext>
            </a:extLst>
          </p:cNvPr>
          <p:cNvSpPr txBox="1"/>
          <p:nvPr/>
        </p:nvSpPr>
        <p:spPr>
          <a:xfrm>
            <a:off x="101599" y="703679"/>
            <a:ext cx="11665751" cy="3782061"/>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2025 yılı Yaz Stajı-1 ve Yaz Stajı-2 son başvuru tarihi </a:t>
            </a:r>
            <a:r>
              <a:rPr lang="tr-TR" b="1" dirty="0">
                <a:solidFill>
                  <a:srgbClr val="FF0000"/>
                </a:solidFill>
                <a:latin typeface="Times New Roman" panose="02020603050405020304" pitchFamily="18" charset="0"/>
                <a:cs typeface="Times New Roman" panose="02020603050405020304" pitchFamily="18" charset="0"/>
              </a:rPr>
              <a:t>16</a:t>
            </a:r>
            <a:r>
              <a:rPr lang="tr-TR"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.05.2025 </a:t>
            </a:r>
            <a:r>
              <a:rPr lang="tr-TR" dirty="0">
                <a:latin typeface="Times New Roman" panose="02020603050405020304" pitchFamily="18" charset="0"/>
                <a:cs typeface="Times New Roman" panose="02020603050405020304" pitchFamily="18" charset="0"/>
              </a:rPr>
              <a:t>olarak belirlenmiştir.</a:t>
            </a:r>
          </a:p>
          <a:p>
            <a:pPr marL="285750" indent="-285750" algn="just">
              <a:lnSpc>
                <a:spcPct val="150000"/>
              </a:lnSpc>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Staj başvuru evraklarının tümü pdf olarak taratılacak ve </a:t>
            </a:r>
            <a:r>
              <a:rPr lang="tr-TR" b="1" dirty="0">
                <a:latin typeface="Times New Roman" panose="02020603050405020304" pitchFamily="18" charset="0"/>
                <a:cs typeface="Times New Roman" panose="02020603050405020304" pitchFamily="18" charset="0"/>
              </a:rPr>
              <a:t>ktun.edu.tr uzantılı mail adreslerinden </a:t>
            </a:r>
            <a:r>
              <a:rPr lang="tr-TR" dirty="0">
                <a:latin typeface="Times New Roman" panose="02020603050405020304" pitchFamily="18" charset="0"/>
                <a:cs typeface="Times New Roman" panose="02020603050405020304" pitchFamily="18" charset="0"/>
              </a:rPr>
              <a:t>ilgili staj komisyon üyesine mail yoluyla iletilecektir.</a:t>
            </a:r>
          </a:p>
          <a:p>
            <a:pPr marL="285750" indent="-285750" algn="just">
              <a:lnSpc>
                <a:spcPct val="150000"/>
              </a:lnSpc>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Staj evraklarında eksiklik veya hata olması durumunda sorumluluk tamamen öğrenciye aittir.</a:t>
            </a:r>
          </a:p>
          <a:p>
            <a:pPr marL="285750" indent="-285750" algn="just">
              <a:lnSpc>
                <a:spcPct val="150000"/>
              </a:lnSpc>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Bölümümüz internet sayfası Duyurular kısmında yönetmelik, staj uygulama esasları, staj kılavuzu ve gerekli olabilecek tüm belgeler yayınlanmıştır. Lütfen bu evrakları detaylı bir şekilde inceleyiniz.</a:t>
            </a:r>
          </a:p>
          <a:p>
            <a:pPr marL="285750" indent="-285750" algn="just">
              <a:lnSpc>
                <a:spcPct val="150000"/>
              </a:lnSpc>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Yaz okulunda ders alacak öğrenciler ile final-bütünleme döneminde staj yapacak öğrenciler, dersinin veya sınavının staj başvurusunda belirtiği staj günleri ile çakışması durumunda, </a:t>
            </a:r>
            <a:r>
              <a:rPr lang="tr-TR" dirty="0">
                <a:solidFill>
                  <a:srgbClr val="FF0000"/>
                </a:solidFill>
                <a:latin typeface="Times New Roman" panose="02020603050405020304" pitchFamily="18" charset="0"/>
                <a:cs typeface="Times New Roman" panose="02020603050405020304" pitchFamily="18" charset="0"/>
              </a:rPr>
              <a:t>öğrencinin stajı tamamen iptal </a:t>
            </a:r>
            <a:r>
              <a:rPr lang="tr-TR" dirty="0">
                <a:latin typeface="Times New Roman" panose="02020603050405020304" pitchFamily="18" charset="0"/>
                <a:cs typeface="Times New Roman" panose="02020603050405020304" pitchFamily="18" charset="0"/>
              </a:rPr>
              <a:t>edilecektir.</a:t>
            </a:r>
          </a:p>
          <a:p>
            <a:pPr marL="285750" indent="-285750" algn="just">
              <a:lnSpc>
                <a:spcPct val="150000"/>
              </a:lnSpc>
              <a:buFont typeface="Arial" panose="020B0604020202020204" pitchFamily="34" charset="0"/>
              <a:buChar char="•"/>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4200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Metin kutusu 11">
            <a:extLst>
              <a:ext uri="{FF2B5EF4-FFF2-40B4-BE49-F238E27FC236}">
                <a16:creationId xmlns:a16="http://schemas.microsoft.com/office/drawing/2014/main" id="{77808014-C146-4B0C-9C99-67F9B501561B}"/>
              </a:ext>
            </a:extLst>
          </p:cNvPr>
          <p:cNvSpPr txBox="1"/>
          <p:nvPr/>
        </p:nvSpPr>
        <p:spPr>
          <a:xfrm>
            <a:off x="676436" y="1715194"/>
            <a:ext cx="11070454" cy="1015663"/>
          </a:xfrm>
          <a:prstGeom prst="rect">
            <a:avLst/>
          </a:prstGeom>
          <a:noFill/>
        </p:spPr>
        <p:txBody>
          <a:bodyPr wrap="square" rtlCol="0">
            <a:spAutoFit/>
          </a:bodyPr>
          <a:lstStyle/>
          <a:p>
            <a:r>
              <a:rPr lang="tr-TR" sz="2000" dirty="0"/>
              <a:t>Staj Başvuru Belgelerini teslim edecek olan öğrenciler, staj başvuru evraklarını, öğrenci numarasının son rakamına göre aşağıda belirtilen Öğretim Elemanlarına mail olarak teslim edeceklerdir.</a:t>
            </a:r>
          </a:p>
          <a:p>
            <a:endParaRPr lang="tr-TR" sz="2000" dirty="0"/>
          </a:p>
        </p:txBody>
      </p:sp>
      <p:sp>
        <p:nvSpPr>
          <p:cNvPr id="4" name="Metin kutusu 3"/>
          <p:cNvSpPr txBox="1"/>
          <p:nvPr/>
        </p:nvSpPr>
        <p:spPr>
          <a:xfrm>
            <a:off x="2187420" y="884196"/>
            <a:ext cx="8048485" cy="830997"/>
          </a:xfrm>
          <a:prstGeom prst="rect">
            <a:avLst/>
          </a:prstGeom>
          <a:noFill/>
        </p:spPr>
        <p:txBody>
          <a:bodyPr wrap="none" rtlCol="0">
            <a:spAutoFit/>
          </a:bodyPr>
          <a:lstStyle/>
          <a:p>
            <a:r>
              <a:rPr lang="tr-TR" sz="2400" b="1" dirty="0"/>
              <a:t>Staj Başvuru Belgelerini Teslim Edecek Öğrencilerin Dikkatine!</a:t>
            </a:r>
            <a:endParaRPr lang="tr-TR" sz="2400" dirty="0"/>
          </a:p>
          <a:p>
            <a:endParaRPr lang="tr-TR" sz="2400" dirty="0"/>
          </a:p>
        </p:txBody>
      </p:sp>
      <p:sp>
        <p:nvSpPr>
          <p:cNvPr id="5" name="Metin kutusu 4">
            <a:extLst>
              <a:ext uri="{FF2B5EF4-FFF2-40B4-BE49-F238E27FC236}">
                <a16:creationId xmlns:a16="http://schemas.microsoft.com/office/drawing/2014/main" id="{C10ADDC4-CB1F-CA70-1777-7D714838A3E1}"/>
              </a:ext>
            </a:extLst>
          </p:cNvPr>
          <p:cNvSpPr txBox="1"/>
          <p:nvPr/>
        </p:nvSpPr>
        <p:spPr>
          <a:xfrm>
            <a:off x="8973185" y="5103750"/>
            <a:ext cx="2609385" cy="584775"/>
          </a:xfrm>
          <a:prstGeom prst="rect">
            <a:avLst/>
          </a:prstGeom>
          <a:noFill/>
        </p:spPr>
        <p:txBody>
          <a:bodyPr wrap="square" rtlCol="0">
            <a:spAutoFit/>
          </a:bodyPr>
          <a:lstStyle/>
          <a:p>
            <a:r>
              <a:rPr lang="tr-TR" sz="1600" dirty="0">
                <a:latin typeface="Times New Roman" panose="02020603050405020304" pitchFamily="18" charset="0"/>
                <a:cs typeface="Times New Roman" panose="02020603050405020304" pitchFamily="18" charset="0"/>
              </a:rPr>
              <a:t>Staj Komisyonu Başkanı</a:t>
            </a:r>
          </a:p>
          <a:p>
            <a:r>
              <a:rPr lang="tr-TR" sz="1600" dirty="0">
                <a:latin typeface="Times New Roman" panose="02020603050405020304" pitchFamily="18" charset="0"/>
                <a:cs typeface="Times New Roman" panose="02020603050405020304" pitchFamily="18" charset="0"/>
              </a:rPr>
              <a:t>Arş. Gör. Dr. Ensar SUCİ</a:t>
            </a:r>
          </a:p>
        </p:txBody>
      </p:sp>
      <p:pic>
        <p:nvPicPr>
          <p:cNvPr id="6" name="Picture 5">
            <a:extLst>
              <a:ext uri="{FF2B5EF4-FFF2-40B4-BE49-F238E27FC236}">
                <a16:creationId xmlns:a16="http://schemas.microsoft.com/office/drawing/2014/main" id="{0DEB78EC-A788-4059-9056-D184C616F3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5357" y="2983853"/>
            <a:ext cx="8732520" cy="1866900"/>
          </a:xfrm>
          <a:prstGeom prst="rect">
            <a:avLst/>
          </a:prstGeom>
        </p:spPr>
      </p:pic>
    </p:spTree>
    <p:extLst>
      <p:ext uri="{BB962C8B-B14F-4D97-AF65-F5344CB8AC3E}">
        <p14:creationId xmlns:p14="http://schemas.microsoft.com/office/powerpoint/2010/main" val="1945427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77808014-C146-4B0C-9C99-67F9B501561B}"/>
              </a:ext>
            </a:extLst>
          </p:cNvPr>
          <p:cNvSpPr txBox="1"/>
          <p:nvPr/>
        </p:nvSpPr>
        <p:spPr>
          <a:xfrm>
            <a:off x="279401" y="184666"/>
            <a:ext cx="2324099" cy="369332"/>
          </a:xfrm>
          <a:prstGeom prst="rect">
            <a:avLst/>
          </a:prstGeom>
          <a:solidFill>
            <a:srgbClr val="FFC000"/>
          </a:solidFill>
        </p:spPr>
        <p:txBody>
          <a:bodyPr wrap="square" rtlCol="0">
            <a:spAutoFit/>
          </a:bodyPr>
          <a:lstStyle/>
          <a:p>
            <a:r>
              <a:rPr lang="tr-TR" b="1" dirty="0">
                <a:latin typeface="Times New Roman" panose="02020603050405020304" pitchFamily="18" charset="0"/>
                <a:cs typeface="Times New Roman" panose="02020603050405020304" pitchFamily="18" charset="0"/>
              </a:rPr>
              <a:t>1) Başvuru Dilekçesi:</a:t>
            </a:r>
            <a:endParaRPr lang="tr-TR" dirty="0">
              <a:latin typeface="Times New Roman" panose="02020603050405020304" pitchFamily="18" charset="0"/>
              <a:cs typeface="Times New Roman" panose="02020603050405020304" pitchFamily="18" charset="0"/>
            </a:endParaRPr>
          </a:p>
        </p:txBody>
      </p:sp>
      <p:pic>
        <p:nvPicPr>
          <p:cNvPr id="2" name="Resim 1">
            <a:extLst>
              <a:ext uri="{FF2B5EF4-FFF2-40B4-BE49-F238E27FC236}">
                <a16:creationId xmlns:a16="http://schemas.microsoft.com/office/drawing/2014/main" id="{2342C945-6839-43B4-A2A9-6367C731C056}"/>
              </a:ext>
            </a:extLst>
          </p:cNvPr>
          <p:cNvPicPr>
            <a:picLocks noChangeAspect="1"/>
          </p:cNvPicPr>
          <p:nvPr/>
        </p:nvPicPr>
        <p:blipFill rotWithShape="1">
          <a:blip r:embed="rId2"/>
          <a:srcRect b="30873"/>
          <a:stretch/>
        </p:blipFill>
        <p:spPr>
          <a:xfrm>
            <a:off x="5847813" y="369332"/>
            <a:ext cx="5913769" cy="5805996"/>
          </a:xfrm>
          <a:prstGeom prst="rect">
            <a:avLst/>
          </a:prstGeom>
          <a:ln>
            <a:noFill/>
          </a:ln>
          <a:effectLst>
            <a:outerShdw blurRad="292100" dist="139700" dir="2700000" algn="tl" rotWithShape="0">
              <a:srgbClr val="333333">
                <a:alpha val="65000"/>
              </a:srgbClr>
            </a:outerShdw>
          </a:effectLst>
        </p:spPr>
      </p:pic>
      <p:sp>
        <p:nvSpPr>
          <p:cNvPr id="6" name="Metin kutusu 5">
            <a:extLst>
              <a:ext uri="{FF2B5EF4-FFF2-40B4-BE49-F238E27FC236}">
                <a16:creationId xmlns:a16="http://schemas.microsoft.com/office/drawing/2014/main" id="{AB6C91DD-BAD2-4C8B-8CAA-5A4CCE527A38}"/>
              </a:ext>
            </a:extLst>
          </p:cNvPr>
          <p:cNvSpPr txBox="1"/>
          <p:nvPr/>
        </p:nvSpPr>
        <p:spPr>
          <a:xfrm>
            <a:off x="279401" y="1066800"/>
            <a:ext cx="5366798" cy="923330"/>
          </a:xfrm>
          <a:prstGeom prst="rect">
            <a:avLst/>
          </a:prstGeom>
          <a:noFill/>
        </p:spPr>
        <p:txBody>
          <a:bodyPr wrap="square" rtlCol="0">
            <a:spAutoFit/>
          </a:bodyPr>
          <a:lstStyle/>
          <a:p>
            <a:pPr algn="just"/>
            <a:r>
              <a:rPr lang="tr-TR" dirty="0">
                <a:latin typeface="Times New Roman" panose="02020603050405020304" pitchFamily="18" charset="0"/>
                <a:cs typeface="Times New Roman" panose="02020603050405020304" pitchFamily="18" charset="0"/>
              </a:rPr>
              <a:t>Dilekçe üzerindeki bilgiler doldurulacak, imzalanacak ve pdf formatında taratılacak.</a:t>
            </a: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4216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77808014-C146-4B0C-9C99-67F9B501561B}"/>
              </a:ext>
            </a:extLst>
          </p:cNvPr>
          <p:cNvSpPr txBox="1"/>
          <p:nvPr/>
        </p:nvSpPr>
        <p:spPr>
          <a:xfrm>
            <a:off x="294073" y="187439"/>
            <a:ext cx="4658927" cy="369332"/>
          </a:xfrm>
          <a:prstGeom prst="rect">
            <a:avLst/>
          </a:prstGeom>
          <a:solidFill>
            <a:srgbClr val="FFC000"/>
          </a:solidFill>
        </p:spPr>
        <p:txBody>
          <a:bodyPr wrap="square" rtlCol="0">
            <a:spAutoFit/>
          </a:bodyPr>
          <a:lstStyle/>
          <a:p>
            <a:r>
              <a:rPr lang="tr-TR" b="1" dirty="0">
                <a:latin typeface="Times New Roman" panose="02020603050405020304" pitchFamily="18" charset="0"/>
                <a:cs typeface="Times New Roman" panose="02020603050405020304" pitchFamily="18" charset="0"/>
              </a:rPr>
              <a:t>2) İşyeri Kabul Belgesi (Ek 1-A veya Ek 1-B):</a:t>
            </a:r>
            <a:endParaRPr lang="tr-TR" dirty="0">
              <a:latin typeface="Times New Roman" panose="02020603050405020304" pitchFamily="18" charset="0"/>
              <a:cs typeface="Times New Roman" panose="02020603050405020304" pitchFamily="18" charset="0"/>
            </a:endParaRPr>
          </a:p>
        </p:txBody>
      </p:sp>
      <p:sp>
        <p:nvSpPr>
          <p:cNvPr id="6" name="Metin kutusu 5">
            <a:extLst>
              <a:ext uri="{FF2B5EF4-FFF2-40B4-BE49-F238E27FC236}">
                <a16:creationId xmlns:a16="http://schemas.microsoft.com/office/drawing/2014/main" id="{AB6C91DD-BAD2-4C8B-8CAA-5A4CCE527A38}"/>
              </a:ext>
            </a:extLst>
          </p:cNvPr>
          <p:cNvSpPr txBox="1"/>
          <p:nvPr/>
        </p:nvSpPr>
        <p:spPr>
          <a:xfrm>
            <a:off x="186431" y="818971"/>
            <a:ext cx="4203965" cy="5909310"/>
          </a:xfrm>
          <a:prstGeom prst="rect">
            <a:avLst/>
          </a:prstGeom>
          <a:noFill/>
        </p:spPr>
        <p:txBody>
          <a:bodyPr wrap="square" rtlCol="0">
            <a:spAutoFit/>
          </a:bodyPr>
          <a:lstStyle/>
          <a:p>
            <a:pPr algn="just"/>
            <a:r>
              <a:rPr lang="tr-TR" dirty="0">
                <a:latin typeface="Times New Roman" panose="02020603050405020304" pitchFamily="18" charset="0"/>
                <a:cs typeface="Times New Roman" panose="02020603050405020304" pitchFamily="18" charset="0"/>
              </a:rPr>
              <a:t>Öğrenciler İş Yeri Kabul Belgelerinden </a:t>
            </a:r>
            <a:r>
              <a:rPr lang="tr-TR" u="sng" dirty="0">
                <a:latin typeface="Times New Roman" panose="02020603050405020304" pitchFamily="18" charset="0"/>
                <a:cs typeface="Times New Roman" panose="02020603050405020304" pitchFamily="18" charset="0"/>
              </a:rPr>
              <a:t>sadece birini </a:t>
            </a:r>
            <a:r>
              <a:rPr lang="tr-TR" dirty="0">
                <a:latin typeface="Times New Roman" panose="02020603050405020304" pitchFamily="18" charset="0"/>
                <a:cs typeface="Times New Roman" panose="02020603050405020304" pitchFamily="18" charset="0"/>
              </a:rPr>
              <a:t>dolduracaklardır (</a:t>
            </a:r>
            <a:r>
              <a:rPr lang="tr-TR" b="1" dirty="0">
                <a:latin typeface="Times New Roman" panose="02020603050405020304" pitchFamily="18" charset="0"/>
                <a:cs typeface="Times New Roman" panose="02020603050405020304" pitchFamily="18" charset="0"/>
              </a:rPr>
              <a:t>Ek 1-A veya Ek 1-B</a:t>
            </a:r>
            <a:r>
              <a:rPr lang="tr-TR" dirty="0">
                <a:latin typeface="Times New Roman" panose="02020603050405020304" pitchFamily="18" charset="0"/>
                <a:cs typeface="Times New Roman" panose="02020603050405020304" pitchFamily="18" charset="0"/>
              </a:rPr>
              <a:t> ). Doldurulan bu belge pdf formatında taratılacaktır.</a:t>
            </a:r>
          </a:p>
          <a:p>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Genel işyeri kabul belgesi örneği </a:t>
            </a:r>
            <a:r>
              <a:rPr lang="tr-TR" b="1" dirty="0">
                <a:latin typeface="Times New Roman" panose="02020603050405020304" pitchFamily="18" charset="0"/>
                <a:cs typeface="Times New Roman" panose="02020603050405020304" pitchFamily="18" charset="0"/>
              </a:rPr>
              <a:t>Ek 1-A</a:t>
            </a:r>
            <a:r>
              <a:rPr lang="tr-TR" dirty="0">
                <a:latin typeface="Times New Roman" panose="02020603050405020304" pitchFamily="18" charset="0"/>
                <a:cs typeface="Times New Roman" panose="02020603050405020304" pitchFamily="18" charset="0"/>
              </a:rPr>
              <a:t>' da verilmiştir. Bu belgedeki ilgili alanları doldurduktan sonra şirket ya da kurum yetkilisine imzalatmanız yeterlidir.</a:t>
            </a:r>
          </a:p>
          <a:p>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Fakat bazı kuruluşlar, sizlere sigorta yapıldığını gösteren bir belge isteyebilirler. Bu durumda ise kılavuzun sonunda verilmiş olan </a:t>
            </a:r>
            <a:r>
              <a:rPr lang="tr-TR" b="1" dirty="0">
                <a:latin typeface="Times New Roman" panose="02020603050405020304" pitchFamily="18" charset="0"/>
                <a:cs typeface="Times New Roman" panose="02020603050405020304" pitchFamily="18" charset="0"/>
              </a:rPr>
              <a:t>Ek 1-B </a:t>
            </a:r>
            <a:r>
              <a:rPr lang="tr-TR" dirty="0">
                <a:latin typeface="Times New Roman" panose="02020603050405020304" pitchFamily="18" charset="0"/>
                <a:cs typeface="Times New Roman" panose="02020603050405020304" pitchFamily="18" charset="0"/>
              </a:rPr>
              <a:t>formunun hazırlanması gerekir. Ek 1-B formunun çıktısını aldıktan sonra ilgili alanları doldurup kendi imzanızı gerekli yere attıktan sonra önce staj komisyonu başkanına, sonrada dekanlığa onaylatmanız gerekir. (</a:t>
            </a:r>
            <a:r>
              <a:rPr lang="tr-TR" b="1" dirty="0">
                <a:latin typeface="Times New Roman" panose="02020603050405020304" pitchFamily="18" charset="0"/>
                <a:cs typeface="Times New Roman" panose="02020603050405020304" pitchFamily="18" charset="0"/>
              </a:rPr>
              <a:t>Eğer firma özellikle bu belgeyi isterse doldurulacak</a:t>
            </a:r>
            <a:r>
              <a:rPr lang="tr-TR" dirty="0">
                <a:latin typeface="Times New Roman" panose="02020603050405020304" pitchFamily="18" charset="0"/>
                <a:cs typeface="Times New Roman" panose="02020603050405020304" pitchFamily="18" charset="0"/>
              </a:rPr>
              <a:t>) </a:t>
            </a:r>
          </a:p>
        </p:txBody>
      </p:sp>
      <p:pic>
        <p:nvPicPr>
          <p:cNvPr id="3" name="Resim 2">
            <a:extLst>
              <a:ext uri="{FF2B5EF4-FFF2-40B4-BE49-F238E27FC236}">
                <a16:creationId xmlns:a16="http://schemas.microsoft.com/office/drawing/2014/main" id="{FC811050-1C59-4EFD-A3B3-0DADAB256F20}"/>
              </a:ext>
            </a:extLst>
          </p:cNvPr>
          <p:cNvPicPr>
            <a:picLocks noChangeAspect="1"/>
          </p:cNvPicPr>
          <p:nvPr/>
        </p:nvPicPr>
        <p:blipFill rotWithShape="1">
          <a:blip r:embed="rId2"/>
          <a:srcRect l="5918" t="1001" r="6400" b="11093"/>
          <a:stretch/>
        </p:blipFill>
        <p:spPr>
          <a:xfrm>
            <a:off x="4500978" y="1435525"/>
            <a:ext cx="3794749" cy="5276604"/>
          </a:xfrm>
          <a:prstGeom prst="rect">
            <a:avLst/>
          </a:prstGeom>
          <a:ln>
            <a:noFill/>
          </a:ln>
          <a:effectLst>
            <a:outerShdw blurRad="292100" dist="139700" dir="2700000" algn="tl" rotWithShape="0">
              <a:srgbClr val="333333">
                <a:alpha val="65000"/>
              </a:srgbClr>
            </a:outerShdw>
          </a:effectLst>
        </p:spPr>
      </p:pic>
      <p:pic>
        <p:nvPicPr>
          <p:cNvPr id="4" name="Resim 3">
            <a:extLst>
              <a:ext uri="{FF2B5EF4-FFF2-40B4-BE49-F238E27FC236}">
                <a16:creationId xmlns:a16="http://schemas.microsoft.com/office/drawing/2014/main" id="{2DCA60A5-98D0-45C4-9FD3-111469B6EE4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8429413" y="1435525"/>
            <a:ext cx="3639037" cy="5276604"/>
          </a:xfrm>
          <a:prstGeom prst="rect">
            <a:avLst/>
          </a:prstGeom>
          <a:ln>
            <a:noFill/>
          </a:ln>
          <a:effectLst>
            <a:outerShdw blurRad="292100" dist="139700" dir="2700000" algn="tl" rotWithShape="0">
              <a:srgbClr val="333333">
                <a:alpha val="65000"/>
              </a:srgbClr>
            </a:outerShdw>
          </a:effectLst>
        </p:spPr>
      </p:pic>
      <p:cxnSp>
        <p:nvCxnSpPr>
          <p:cNvPr id="8" name="Bağlayıcı: Eğri 7">
            <a:extLst>
              <a:ext uri="{FF2B5EF4-FFF2-40B4-BE49-F238E27FC236}">
                <a16:creationId xmlns:a16="http://schemas.microsoft.com/office/drawing/2014/main" id="{46443727-2358-456D-8F65-C2A63E8DFC16}"/>
              </a:ext>
            </a:extLst>
          </p:cNvPr>
          <p:cNvCxnSpPr>
            <a:cxnSpLocks/>
          </p:cNvCxnSpPr>
          <p:nvPr/>
        </p:nvCxnSpPr>
        <p:spPr>
          <a:xfrm flipV="1">
            <a:off x="4390396" y="2086252"/>
            <a:ext cx="1326823" cy="707748"/>
          </a:xfrm>
          <a:prstGeom prst="curved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Bağlayıcı: Eğri 8">
            <a:extLst>
              <a:ext uri="{FF2B5EF4-FFF2-40B4-BE49-F238E27FC236}">
                <a16:creationId xmlns:a16="http://schemas.microsoft.com/office/drawing/2014/main" id="{ACEB97E7-C924-4E5A-8E60-1959EEB82D05}"/>
              </a:ext>
            </a:extLst>
          </p:cNvPr>
          <p:cNvCxnSpPr>
            <a:cxnSpLocks/>
          </p:cNvCxnSpPr>
          <p:nvPr/>
        </p:nvCxnSpPr>
        <p:spPr>
          <a:xfrm flipV="1">
            <a:off x="4390396" y="2086252"/>
            <a:ext cx="4869014" cy="3374748"/>
          </a:xfrm>
          <a:prstGeom prst="curvedConnector3">
            <a:avLst>
              <a:gd name="adj1" fmla="val 50000"/>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7367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77808014-C146-4B0C-9C99-67F9B501561B}"/>
              </a:ext>
            </a:extLst>
          </p:cNvPr>
          <p:cNvSpPr txBox="1"/>
          <p:nvPr/>
        </p:nvSpPr>
        <p:spPr>
          <a:xfrm>
            <a:off x="560773" y="461639"/>
            <a:ext cx="3173027" cy="369332"/>
          </a:xfrm>
          <a:prstGeom prst="rect">
            <a:avLst/>
          </a:prstGeom>
          <a:solidFill>
            <a:srgbClr val="FFC000"/>
          </a:solidFill>
        </p:spPr>
        <p:txBody>
          <a:bodyPr wrap="square" rtlCol="0">
            <a:spAutoFit/>
          </a:bodyPr>
          <a:lstStyle/>
          <a:p>
            <a:r>
              <a:rPr lang="tr-TR" b="1" dirty="0">
                <a:latin typeface="Times New Roman" panose="02020603050405020304" pitchFamily="18" charset="0"/>
                <a:cs typeface="Times New Roman" panose="02020603050405020304" pitchFamily="18" charset="0"/>
              </a:rPr>
              <a:t>3) Nüfus Cüzdanı Fotokopisi:</a:t>
            </a:r>
            <a:endParaRPr lang="tr-TR" dirty="0">
              <a:latin typeface="Times New Roman" panose="02020603050405020304" pitchFamily="18" charset="0"/>
              <a:cs typeface="Times New Roman" panose="02020603050405020304" pitchFamily="18" charset="0"/>
            </a:endParaRPr>
          </a:p>
        </p:txBody>
      </p:sp>
      <p:sp>
        <p:nvSpPr>
          <p:cNvPr id="6" name="Metin kutusu 5">
            <a:extLst>
              <a:ext uri="{FF2B5EF4-FFF2-40B4-BE49-F238E27FC236}">
                <a16:creationId xmlns:a16="http://schemas.microsoft.com/office/drawing/2014/main" id="{AB6C91DD-BAD2-4C8B-8CAA-5A4CCE527A38}"/>
              </a:ext>
            </a:extLst>
          </p:cNvPr>
          <p:cNvSpPr txBox="1"/>
          <p:nvPr/>
        </p:nvSpPr>
        <p:spPr>
          <a:xfrm>
            <a:off x="440431" y="1270000"/>
            <a:ext cx="8728969" cy="369332"/>
          </a:xfrm>
          <a:prstGeom prst="rect">
            <a:avLst/>
          </a:prstGeom>
          <a:noFill/>
        </p:spPr>
        <p:txBody>
          <a:bodyPr wrap="square" rtlCol="0">
            <a:spAutoFit/>
          </a:bodyPr>
          <a:lstStyle/>
          <a:p>
            <a:r>
              <a:rPr lang="tr-TR" dirty="0">
                <a:latin typeface="Times New Roman" panose="02020603050405020304" pitchFamily="18" charset="0"/>
                <a:cs typeface="Times New Roman" panose="02020603050405020304" pitchFamily="18" charset="0"/>
              </a:rPr>
              <a:t>Öğrenciler nüfus cüzdanının arkalı önlü fotokopisini alacak ve pdf formatında taratılacaktır.</a:t>
            </a:r>
          </a:p>
        </p:txBody>
      </p:sp>
    </p:spTree>
    <p:extLst>
      <p:ext uri="{BB962C8B-B14F-4D97-AF65-F5344CB8AC3E}">
        <p14:creationId xmlns:p14="http://schemas.microsoft.com/office/powerpoint/2010/main" val="764673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77808014-C146-4B0C-9C99-67F9B501561B}"/>
              </a:ext>
            </a:extLst>
          </p:cNvPr>
          <p:cNvSpPr txBox="1"/>
          <p:nvPr/>
        </p:nvSpPr>
        <p:spPr>
          <a:xfrm>
            <a:off x="560773" y="461639"/>
            <a:ext cx="4951027" cy="369332"/>
          </a:xfrm>
          <a:prstGeom prst="rect">
            <a:avLst/>
          </a:prstGeom>
          <a:solidFill>
            <a:srgbClr val="FFC000"/>
          </a:solidFill>
        </p:spPr>
        <p:txBody>
          <a:bodyPr wrap="square" rtlCol="0">
            <a:spAutoFit/>
          </a:bodyPr>
          <a:lstStyle/>
          <a:p>
            <a:r>
              <a:rPr lang="tr-TR" b="1" dirty="0">
                <a:latin typeface="Times New Roman" panose="02020603050405020304" pitchFamily="18" charset="0"/>
                <a:cs typeface="Times New Roman" panose="02020603050405020304" pitchFamily="18" charset="0"/>
              </a:rPr>
              <a:t>4) Beyan ve Taahhütname (Ek 2-A veya Ek 2-B):</a:t>
            </a:r>
            <a:endParaRPr lang="tr-TR" dirty="0">
              <a:latin typeface="Times New Roman" panose="02020603050405020304" pitchFamily="18" charset="0"/>
              <a:cs typeface="Times New Roman" panose="02020603050405020304" pitchFamily="18" charset="0"/>
            </a:endParaRPr>
          </a:p>
        </p:txBody>
      </p:sp>
      <p:sp>
        <p:nvSpPr>
          <p:cNvPr id="6" name="Metin kutusu 5">
            <a:extLst>
              <a:ext uri="{FF2B5EF4-FFF2-40B4-BE49-F238E27FC236}">
                <a16:creationId xmlns:a16="http://schemas.microsoft.com/office/drawing/2014/main" id="{AB6C91DD-BAD2-4C8B-8CAA-5A4CCE527A38}"/>
              </a:ext>
            </a:extLst>
          </p:cNvPr>
          <p:cNvSpPr txBox="1"/>
          <p:nvPr/>
        </p:nvSpPr>
        <p:spPr>
          <a:xfrm>
            <a:off x="0" y="1300578"/>
            <a:ext cx="4203965" cy="3693319"/>
          </a:xfrm>
          <a:prstGeom prst="rect">
            <a:avLst/>
          </a:prstGeom>
          <a:noFill/>
        </p:spPr>
        <p:txBody>
          <a:bodyPr wrap="square" rtlCol="0">
            <a:spAutoFit/>
          </a:bodyPr>
          <a:lstStyle/>
          <a:p>
            <a:pPr algn="just"/>
            <a:r>
              <a:rPr lang="tr-TR" dirty="0">
                <a:latin typeface="Times New Roman" panose="02020603050405020304" pitchFamily="18" charset="0"/>
                <a:cs typeface="Times New Roman" panose="02020603050405020304" pitchFamily="18" charset="0"/>
              </a:rPr>
              <a:t>Öğrenciler Beyan ve Taahhütname Belgelerinden </a:t>
            </a:r>
            <a:r>
              <a:rPr lang="tr-TR" u="sng" dirty="0">
                <a:latin typeface="Times New Roman" panose="02020603050405020304" pitchFamily="18" charset="0"/>
                <a:cs typeface="Times New Roman" panose="02020603050405020304" pitchFamily="18" charset="0"/>
              </a:rPr>
              <a:t>sadece birini </a:t>
            </a:r>
            <a:r>
              <a:rPr lang="tr-TR" dirty="0">
                <a:latin typeface="Times New Roman" panose="02020603050405020304" pitchFamily="18" charset="0"/>
                <a:cs typeface="Times New Roman" panose="02020603050405020304" pitchFamily="18" charset="0"/>
              </a:rPr>
              <a:t>dolduracaklardır (</a:t>
            </a:r>
            <a:r>
              <a:rPr lang="tr-TR" b="1" dirty="0">
                <a:latin typeface="Times New Roman" panose="02020603050405020304" pitchFamily="18" charset="0"/>
                <a:cs typeface="Times New Roman" panose="02020603050405020304" pitchFamily="18" charset="0"/>
              </a:rPr>
              <a:t>Ek 2-A veya Ek 2-B</a:t>
            </a:r>
            <a:r>
              <a:rPr lang="tr-TR" dirty="0">
                <a:latin typeface="Times New Roman" panose="02020603050405020304" pitchFamily="18" charset="0"/>
                <a:cs typeface="Times New Roman" panose="02020603050405020304" pitchFamily="18" charset="0"/>
              </a:rPr>
              <a:t> ). Doldurulan bu belge pdf formatında taratılacaktır.</a:t>
            </a:r>
          </a:p>
          <a:p>
            <a:pPr algn="just"/>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Ailesi ya da kendisi üzerinden herhangi bir sağlık güvencesi olan öğrencilerin “</a:t>
            </a:r>
            <a:r>
              <a:rPr lang="tr-TR" u="sng" dirty="0">
                <a:latin typeface="Times New Roman" panose="02020603050405020304" pitchFamily="18" charset="0"/>
                <a:cs typeface="Times New Roman" panose="02020603050405020304" pitchFamily="18" charset="0"/>
              </a:rPr>
              <a:t>Sağlık Hizmeti Alan</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Ek 2-A</a:t>
            </a:r>
            <a:r>
              <a:rPr lang="tr-TR" dirty="0">
                <a:latin typeface="Times New Roman" panose="02020603050405020304" pitchFamily="18" charset="0"/>
                <a:cs typeface="Times New Roman" panose="02020603050405020304" pitchFamily="18" charset="0"/>
              </a:rPr>
              <a:t>)”, </a:t>
            </a:r>
          </a:p>
          <a:p>
            <a:pPr algn="just"/>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Diğerlerinin ise “</a:t>
            </a:r>
            <a:r>
              <a:rPr lang="tr-TR" u="sng" dirty="0">
                <a:latin typeface="Times New Roman" panose="02020603050405020304" pitchFamily="18" charset="0"/>
                <a:cs typeface="Times New Roman" panose="02020603050405020304" pitchFamily="18" charset="0"/>
              </a:rPr>
              <a:t>Sağlık Hizmeti Almayan </a:t>
            </a:r>
            <a:r>
              <a:rPr lang="tr-TR" dirty="0">
                <a:latin typeface="Times New Roman" panose="02020603050405020304" pitchFamily="18" charset="0"/>
                <a:cs typeface="Times New Roman" panose="02020603050405020304" pitchFamily="18" charset="0"/>
              </a:rPr>
              <a:t>(</a:t>
            </a:r>
            <a:r>
              <a:rPr lang="tr-TR" b="1" dirty="0">
                <a:latin typeface="Times New Roman" panose="02020603050405020304" pitchFamily="18" charset="0"/>
                <a:cs typeface="Times New Roman" panose="02020603050405020304" pitchFamily="18" charset="0"/>
              </a:rPr>
              <a:t>Ek 2-B</a:t>
            </a:r>
            <a:r>
              <a:rPr lang="tr-TR" dirty="0">
                <a:latin typeface="Times New Roman" panose="02020603050405020304" pitchFamily="18" charset="0"/>
                <a:cs typeface="Times New Roman" panose="02020603050405020304" pitchFamily="18" charset="0"/>
              </a:rPr>
              <a:t>)” formunu doldurmaları gerekmektedir.</a:t>
            </a:r>
          </a:p>
        </p:txBody>
      </p:sp>
      <p:pic>
        <p:nvPicPr>
          <p:cNvPr id="2" name="Resim 1">
            <a:extLst>
              <a:ext uri="{FF2B5EF4-FFF2-40B4-BE49-F238E27FC236}">
                <a16:creationId xmlns:a16="http://schemas.microsoft.com/office/drawing/2014/main" id="{E74C48E9-835C-4034-88FC-D685A6746494}"/>
              </a:ext>
            </a:extLst>
          </p:cNvPr>
          <p:cNvPicPr>
            <a:picLocks noChangeAspect="1"/>
          </p:cNvPicPr>
          <p:nvPr/>
        </p:nvPicPr>
        <p:blipFill>
          <a:blip r:embed="rId2"/>
          <a:stretch>
            <a:fillRect/>
          </a:stretch>
        </p:blipFill>
        <p:spPr>
          <a:xfrm>
            <a:off x="4207000" y="1300578"/>
            <a:ext cx="3818818" cy="5011445"/>
          </a:xfrm>
          <a:prstGeom prst="rect">
            <a:avLst/>
          </a:prstGeom>
          <a:ln>
            <a:noFill/>
          </a:ln>
          <a:effectLst>
            <a:outerShdw blurRad="292100" dist="139700" dir="2700000" algn="tl" rotWithShape="0">
              <a:srgbClr val="333333">
                <a:alpha val="65000"/>
              </a:srgbClr>
            </a:outerShdw>
          </a:effectLst>
        </p:spPr>
      </p:pic>
      <p:pic>
        <p:nvPicPr>
          <p:cNvPr id="7" name="Resim 6">
            <a:extLst>
              <a:ext uri="{FF2B5EF4-FFF2-40B4-BE49-F238E27FC236}">
                <a16:creationId xmlns:a16="http://schemas.microsoft.com/office/drawing/2014/main" id="{9B6AA3AF-65AF-4DC9-B926-A6F127CE131C}"/>
              </a:ext>
            </a:extLst>
          </p:cNvPr>
          <p:cNvPicPr>
            <a:picLocks noChangeAspect="1"/>
          </p:cNvPicPr>
          <p:nvPr/>
        </p:nvPicPr>
        <p:blipFill>
          <a:blip r:embed="rId3"/>
          <a:stretch>
            <a:fillRect/>
          </a:stretch>
        </p:blipFill>
        <p:spPr>
          <a:xfrm>
            <a:off x="8227567" y="1300578"/>
            <a:ext cx="3818819" cy="4973893"/>
          </a:xfrm>
          <a:prstGeom prst="rect">
            <a:avLst/>
          </a:prstGeom>
          <a:ln>
            <a:noFill/>
          </a:ln>
          <a:effectLst>
            <a:outerShdw blurRad="292100" dist="139700" dir="2700000" algn="tl" rotWithShape="0">
              <a:srgbClr val="333333">
                <a:alpha val="65000"/>
              </a:srgbClr>
            </a:outerShdw>
          </a:effectLst>
        </p:spPr>
      </p:pic>
      <p:cxnSp>
        <p:nvCxnSpPr>
          <p:cNvPr id="8" name="Bağlayıcı: Eğri 7">
            <a:extLst>
              <a:ext uri="{FF2B5EF4-FFF2-40B4-BE49-F238E27FC236}">
                <a16:creationId xmlns:a16="http://schemas.microsoft.com/office/drawing/2014/main" id="{46443727-2358-456D-8F65-C2A63E8DFC16}"/>
              </a:ext>
            </a:extLst>
          </p:cNvPr>
          <p:cNvCxnSpPr>
            <a:cxnSpLocks/>
          </p:cNvCxnSpPr>
          <p:nvPr/>
        </p:nvCxnSpPr>
        <p:spPr>
          <a:xfrm flipV="1">
            <a:off x="4005251" y="1970844"/>
            <a:ext cx="1416470" cy="1064456"/>
          </a:xfrm>
          <a:prstGeom prst="curved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Bağlayıcı: Eğri 8">
            <a:extLst>
              <a:ext uri="{FF2B5EF4-FFF2-40B4-BE49-F238E27FC236}">
                <a16:creationId xmlns:a16="http://schemas.microsoft.com/office/drawing/2014/main" id="{ACEB97E7-C924-4E5A-8E60-1959EEB82D05}"/>
              </a:ext>
            </a:extLst>
          </p:cNvPr>
          <p:cNvCxnSpPr>
            <a:cxnSpLocks/>
          </p:cNvCxnSpPr>
          <p:nvPr/>
        </p:nvCxnSpPr>
        <p:spPr>
          <a:xfrm flipV="1">
            <a:off x="4203965" y="1970843"/>
            <a:ext cx="5241876" cy="2321757"/>
          </a:xfrm>
          <a:prstGeom prst="curvedConnector3">
            <a:avLst>
              <a:gd name="adj1" fmla="val 50000"/>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703877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523</TotalTime>
  <Words>2002</Words>
  <Application>Microsoft Office PowerPoint</Application>
  <PresentationFormat>Widescreen</PresentationFormat>
  <Paragraphs>112</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Times New Roman</vt:lpstr>
      <vt:lpstr>Office Teması</vt:lpstr>
      <vt:lpstr>Staj Başvurusu İçin Yapılacak İşlemler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Sık sorulan sorular</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Staj Başvurusu İçin Yapılacak İşlemler</dc:title>
  <dc:creator>alptuğ ünal</dc:creator>
  <cp:lastModifiedBy>Casper ES</cp:lastModifiedBy>
  <cp:revision>76</cp:revision>
  <dcterms:created xsi:type="dcterms:W3CDTF">2020-06-13T09:34:05Z</dcterms:created>
  <dcterms:modified xsi:type="dcterms:W3CDTF">2025-05-06T11:40:11Z</dcterms:modified>
</cp:coreProperties>
</file>